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79" r:id="rId2"/>
    <p:sldId id="280" r:id="rId3"/>
    <p:sldId id="265" r:id="rId4"/>
    <p:sldId id="272" r:id="rId5"/>
    <p:sldId id="271" r:id="rId6"/>
    <p:sldId id="270" r:id="rId7"/>
    <p:sldId id="276" r:id="rId8"/>
    <p:sldId id="269" r:id="rId9"/>
    <p:sldId id="274" r:id="rId10"/>
    <p:sldId id="275" r:id="rId11"/>
    <p:sldId id="278" r:id="rId12"/>
    <p:sldId id="277" r:id="rId13"/>
    <p:sldId id="273" r:id="rId14"/>
    <p:sldId id="267" r:id="rId15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85750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8799789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>
    <p:cover dir="l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cover dir="l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0875" y="609600"/>
            <a:ext cx="1947863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7288" y="609600"/>
            <a:ext cx="5691187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cover dir="l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cover dir="l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cover dir="l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7288" y="1981200"/>
            <a:ext cx="381952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9213" y="1981200"/>
            <a:ext cx="381952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cover dir="l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cover dir="l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cover dir="l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over dir="l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cover dir="l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cover dir="l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0000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57288" y="1981200"/>
            <a:ext cx="779145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181100" y="609600"/>
            <a:ext cx="771525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grpSp>
        <p:nvGrpSpPr>
          <p:cNvPr id="1028" name="Group 35"/>
          <p:cNvGrpSpPr>
            <a:grpSpLocks/>
          </p:cNvGrpSpPr>
          <p:nvPr/>
        </p:nvGrpSpPr>
        <p:grpSpPr bwMode="auto">
          <a:xfrm>
            <a:off x="0" y="0"/>
            <a:ext cx="1085850" cy="6845300"/>
            <a:chOff x="0" y="0"/>
            <a:chExt cx="684" cy="4312"/>
          </a:xfrm>
        </p:grpSpPr>
        <p:sp>
          <p:nvSpPr>
            <p:cNvPr id="2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684" cy="4312"/>
            </a:xfrm>
            <a:prstGeom prst="rect">
              <a:avLst/>
            </a:prstGeom>
            <a:gradFill rotWithShape="0">
              <a:gsLst>
                <a:gs pos="0">
                  <a:srgbClr val="114FFB"/>
                </a:gs>
                <a:gs pos="50000">
                  <a:srgbClr val="114FFB">
                    <a:gamma/>
                    <a:shade val="20000"/>
                    <a:invGamma/>
                  </a:srgbClr>
                </a:gs>
                <a:gs pos="100000">
                  <a:srgbClr val="114FFB"/>
                </a:gs>
              </a:gsLst>
              <a:lin ang="5400000" scaled="1"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0" name="Group 34"/>
            <p:cNvGrpSpPr>
              <a:grpSpLocks/>
            </p:cNvGrpSpPr>
            <p:nvPr/>
          </p:nvGrpSpPr>
          <p:grpSpPr bwMode="auto">
            <a:xfrm>
              <a:off x="48" y="102"/>
              <a:ext cx="96" cy="4122"/>
              <a:chOff x="48" y="102"/>
              <a:chExt cx="96" cy="4122"/>
            </a:xfrm>
          </p:grpSpPr>
          <p:sp>
            <p:nvSpPr>
              <p:cNvPr id="1029" name="Rectangle 5"/>
              <p:cNvSpPr>
                <a:spLocks noChangeArrowheads="1"/>
              </p:cNvSpPr>
              <p:nvPr/>
            </p:nvSpPr>
            <p:spPr bwMode="auto">
              <a:xfrm>
                <a:off x="48" y="110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" name="Rectangle 6"/>
              <p:cNvSpPr>
                <a:spLocks noChangeArrowheads="1"/>
              </p:cNvSpPr>
              <p:nvPr/>
            </p:nvSpPr>
            <p:spPr bwMode="auto">
              <a:xfrm>
                <a:off x="48" y="124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1" name="Rectangle 7"/>
              <p:cNvSpPr>
                <a:spLocks noChangeArrowheads="1"/>
              </p:cNvSpPr>
              <p:nvPr/>
            </p:nvSpPr>
            <p:spPr bwMode="auto">
              <a:xfrm>
                <a:off x="48" y="139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2" name="Rectangle 8"/>
              <p:cNvSpPr>
                <a:spLocks noChangeArrowheads="1"/>
              </p:cNvSpPr>
              <p:nvPr/>
            </p:nvSpPr>
            <p:spPr bwMode="auto">
              <a:xfrm>
                <a:off x="48" y="153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3" name="Rectangle 9"/>
              <p:cNvSpPr>
                <a:spLocks noChangeArrowheads="1"/>
              </p:cNvSpPr>
              <p:nvPr/>
            </p:nvSpPr>
            <p:spPr bwMode="auto">
              <a:xfrm>
                <a:off x="48" y="168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4" name="Rectangle 10"/>
              <p:cNvSpPr>
                <a:spLocks noChangeArrowheads="1"/>
              </p:cNvSpPr>
              <p:nvPr/>
            </p:nvSpPr>
            <p:spPr bwMode="auto">
              <a:xfrm>
                <a:off x="48" y="182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48" y="196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48" y="211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48" y="225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48" y="240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9" name="Rectangle 15"/>
              <p:cNvSpPr>
                <a:spLocks noChangeArrowheads="1"/>
              </p:cNvSpPr>
              <p:nvPr/>
            </p:nvSpPr>
            <p:spPr bwMode="auto">
              <a:xfrm>
                <a:off x="48" y="254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48" y="268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1" name="Rectangle 17"/>
              <p:cNvSpPr>
                <a:spLocks noChangeArrowheads="1"/>
              </p:cNvSpPr>
              <p:nvPr/>
            </p:nvSpPr>
            <p:spPr bwMode="auto">
              <a:xfrm>
                <a:off x="48" y="283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2" name="Rectangle 18"/>
              <p:cNvSpPr>
                <a:spLocks noChangeArrowheads="1"/>
              </p:cNvSpPr>
              <p:nvPr/>
            </p:nvSpPr>
            <p:spPr bwMode="auto">
              <a:xfrm>
                <a:off x="48" y="297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3" name="Rectangle 19"/>
              <p:cNvSpPr>
                <a:spLocks noChangeArrowheads="1"/>
              </p:cNvSpPr>
              <p:nvPr/>
            </p:nvSpPr>
            <p:spPr bwMode="auto">
              <a:xfrm>
                <a:off x="48" y="312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4" name="Rectangle 20"/>
              <p:cNvSpPr>
                <a:spLocks noChangeArrowheads="1"/>
              </p:cNvSpPr>
              <p:nvPr/>
            </p:nvSpPr>
            <p:spPr bwMode="auto">
              <a:xfrm>
                <a:off x="48" y="326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5" name="Rectangle 21"/>
              <p:cNvSpPr>
                <a:spLocks noChangeArrowheads="1"/>
              </p:cNvSpPr>
              <p:nvPr/>
            </p:nvSpPr>
            <p:spPr bwMode="auto">
              <a:xfrm>
                <a:off x="48" y="340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6" name="Rectangle 22"/>
              <p:cNvSpPr>
                <a:spLocks noChangeArrowheads="1"/>
              </p:cNvSpPr>
              <p:nvPr/>
            </p:nvSpPr>
            <p:spPr bwMode="auto">
              <a:xfrm>
                <a:off x="48" y="355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7" name="Rectangle 23"/>
              <p:cNvSpPr>
                <a:spLocks noChangeArrowheads="1"/>
              </p:cNvSpPr>
              <p:nvPr/>
            </p:nvSpPr>
            <p:spPr bwMode="auto">
              <a:xfrm>
                <a:off x="48" y="369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8" name="Rectangle 24"/>
              <p:cNvSpPr>
                <a:spLocks noChangeArrowheads="1"/>
              </p:cNvSpPr>
              <p:nvPr/>
            </p:nvSpPr>
            <p:spPr bwMode="auto">
              <a:xfrm>
                <a:off x="48" y="384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9" name="Rectangle 25"/>
              <p:cNvSpPr>
                <a:spLocks noChangeArrowheads="1"/>
              </p:cNvSpPr>
              <p:nvPr/>
            </p:nvSpPr>
            <p:spPr bwMode="auto">
              <a:xfrm>
                <a:off x="48" y="398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0" name="Rectangle 26"/>
              <p:cNvSpPr>
                <a:spLocks noChangeArrowheads="1"/>
              </p:cNvSpPr>
              <p:nvPr/>
            </p:nvSpPr>
            <p:spPr bwMode="auto">
              <a:xfrm>
                <a:off x="48" y="412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1" name="Rectangle 27"/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2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3" name="Rectangle 29"/>
              <p:cNvSpPr>
                <a:spLocks noChangeArrowheads="1"/>
              </p:cNvSpPr>
              <p:nvPr/>
            </p:nvSpPr>
            <p:spPr bwMode="auto">
              <a:xfrm>
                <a:off x="48" y="39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" name="Rectangle 30"/>
              <p:cNvSpPr>
                <a:spLocks noChangeArrowheads="1"/>
              </p:cNvSpPr>
              <p:nvPr/>
            </p:nvSpPr>
            <p:spPr bwMode="auto">
              <a:xfrm>
                <a:off x="48" y="53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5" name="Rectangle 31"/>
              <p:cNvSpPr>
                <a:spLocks noChangeArrowheads="1"/>
              </p:cNvSpPr>
              <p:nvPr/>
            </p:nvSpPr>
            <p:spPr bwMode="auto">
              <a:xfrm>
                <a:off x="48" y="67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6" name="Rectangle 32"/>
              <p:cNvSpPr>
                <a:spLocks noChangeArrowheads="1"/>
              </p:cNvSpPr>
              <p:nvPr/>
            </p:nvSpPr>
            <p:spPr bwMode="auto">
              <a:xfrm>
                <a:off x="48" y="82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7" name="Rectangle 33"/>
              <p:cNvSpPr>
                <a:spLocks noChangeArrowheads="1"/>
              </p:cNvSpPr>
              <p:nvPr/>
            </p:nvSpPr>
            <p:spPr bwMode="auto">
              <a:xfrm>
                <a:off x="48" y="96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Monotype Sorts" pitchFamily="2" charset="2"/>
        <a:buChar char="u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F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alpha.fdu.edu/psychology/woodcock_cog_descrip.htm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alpha.fdu.edu/psychology/kabc_description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81000"/>
            <a:ext cx="7772400" cy="1470025"/>
          </a:xfrm>
        </p:spPr>
        <p:txBody>
          <a:bodyPr/>
          <a:lstStyle/>
          <a:p>
            <a:pPr algn="ctr">
              <a:defRPr/>
            </a:pPr>
            <a:r>
              <a:rPr lang="en-US" sz="4800" dirty="0" err="1" smtClean="0"/>
              <a:t>Psychoeducational</a:t>
            </a:r>
            <a:r>
              <a:rPr lang="en-US" sz="4800" dirty="0" smtClean="0"/>
              <a:t> </a:t>
            </a:r>
            <a:r>
              <a:rPr lang="en-US" sz="4800" dirty="0" smtClean="0"/>
              <a:t>Testing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209800"/>
            <a:ext cx="7315200" cy="2667000"/>
          </a:xfrm>
        </p:spPr>
        <p:txBody>
          <a:bodyPr/>
          <a:lstStyle/>
          <a:p>
            <a:pPr algn="l">
              <a:defRPr/>
            </a:pPr>
            <a:r>
              <a:rPr lang="en-US" dirty="0" err="1" smtClean="0"/>
              <a:t>Psychoeducational</a:t>
            </a:r>
            <a:r>
              <a:rPr lang="en-US" dirty="0" smtClean="0"/>
              <a:t> testing uses psychological test to analyze the mental processes underlying the child’s </a:t>
            </a:r>
            <a:r>
              <a:rPr lang="en-US" smtClean="0"/>
              <a:t>educational performance.</a:t>
            </a:r>
            <a:endParaRPr lang="en-US" dirty="0" smtClean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81000"/>
            <a:ext cx="7715250" cy="1143000"/>
          </a:xfrm>
        </p:spPr>
        <p:txBody>
          <a:bodyPr/>
          <a:lstStyle/>
          <a:p>
            <a:pPr algn="ctr">
              <a:defRPr/>
            </a:pPr>
            <a:r>
              <a:rPr lang="en-US" sz="4000" smtClean="0"/>
              <a:t>Simultaneous processing </a:t>
            </a:r>
            <a:br>
              <a:rPr lang="en-US" sz="4000" smtClean="0"/>
            </a:br>
            <a:r>
              <a:rPr lang="en-US" sz="4000" smtClean="0"/>
              <a:t>(visual processing)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Face recognition</a:t>
            </a:r>
          </a:p>
          <a:p>
            <a:pPr>
              <a:defRPr/>
            </a:pPr>
            <a:r>
              <a:rPr lang="en-US" smtClean="0"/>
              <a:t>Gestalt closure</a:t>
            </a:r>
          </a:p>
          <a:p>
            <a:pPr>
              <a:defRPr/>
            </a:pPr>
            <a:r>
              <a:rPr lang="en-US" smtClean="0"/>
              <a:t>Triangles</a:t>
            </a:r>
          </a:p>
          <a:p>
            <a:pPr>
              <a:defRPr/>
            </a:pPr>
            <a:r>
              <a:rPr lang="en-US" smtClean="0"/>
              <a:t>Rover</a:t>
            </a:r>
          </a:p>
          <a:p>
            <a:pPr>
              <a:defRPr/>
            </a:pPr>
            <a:r>
              <a:rPr lang="en-US" smtClean="0"/>
              <a:t>Pattern reasoning</a:t>
            </a:r>
          </a:p>
          <a:p>
            <a:pPr>
              <a:defRPr/>
            </a:pPr>
            <a:r>
              <a:rPr lang="en-US" smtClean="0"/>
              <a:t>Block counting</a:t>
            </a:r>
          </a:p>
          <a:p>
            <a:pPr>
              <a:defRPr/>
            </a:pPr>
            <a:r>
              <a:rPr lang="en-US" smtClean="0"/>
              <a:t>Conceptual thinking</a:t>
            </a: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4000" smtClean="0"/>
              <a:t>Planning Ability</a:t>
            </a:r>
            <a:br>
              <a:rPr lang="en-US" sz="4000" smtClean="0"/>
            </a:br>
            <a:r>
              <a:rPr lang="en-US" sz="4000" smtClean="0"/>
              <a:t>(fluid reasoning)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743200"/>
            <a:ext cx="7791450" cy="4114800"/>
          </a:xfrm>
        </p:spPr>
        <p:txBody>
          <a:bodyPr/>
          <a:lstStyle/>
          <a:p>
            <a:pPr>
              <a:defRPr/>
            </a:pPr>
            <a:r>
              <a:rPr lang="en-US" smtClean="0"/>
              <a:t>Pattern recognition</a:t>
            </a:r>
          </a:p>
          <a:p>
            <a:pPr>
              <a:defRPr/>
            </a:pPr>
            <a:r>
              <a:rPr lang="en-US" smtClean="0"/>
              <a:t>Story completion</a:t>
            </a: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4000" smtClean="0"/>
              <a:t>Learning Ability</a:t>
            </a:r>
            <a:br>
              <a:rPr lang="en-US" sz="4000" smtClean="0"/>
            </a:br>
            <a:r>
              <a:rPr lang="en-US" sz="4000" smtClean="0"/>
              <a:t>(long term storage and retrieval)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514600"/>
            <a:ext cx="7791450" cy="4114800"/>
          </a:xfrm>
        </p:spPr>
        <p:txBody>
          <a:bodyPr/>
          <a:lstStyle/>
          <a:p>
            <a:pPr>
              <a:defRPr/>
            </a:pPr>
            <a:r>
              <a:rPr lang="en-US" smtClean="0"/>
              <a:t>Atlantis</a:t>
            </a:r>
          </a:p>
          <a:p>
            <a:pPr>
              <a:defRPr/>
            </a:pPr>
            <a:r>
              <a:rPr lang="en-US" smtClean="0"/>
              <a:t>Atlantis Delayed</a:t>
            </a:r>
          </a:p>
          <a:p>
            <a:pPr>
              <a:defRPr/>
            </a:pPr>
            <a:r>
              <a:rPr lang="en-US" smtClean="0"/>
              <a:t>Rebus</a:t>
            </a:r>
          </a:p>
          <a:p>
            <a:pPr>
              <a:defRPr/>
            </a:pPr>
            <a:r>
              <a:rPr lang="en-US" smtClean="0"/>
              <a:t>Rebus Delayed</a:t>
            </a: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7715250" cy="1143000"/>
          </a:xfrm>
        </p:spPr>
        <p:txBody>
          <a:bodyPr/>
          <a:lstStyle/>
          <a:p>
            <a:pPr algn="ctr">
              <a:defRPr/>
            </a:pPr>
            <a:r>
              <a:rPr lang="en-US" sz="4000" smtClean="0"/>
              <a:t>Crystallized Ability</a:t>
            </a:r>
            <a:br>
              <a:rPr lang="en-US" sz="4000" smtClean="0"/>
            </a:br>
            <a:r>
              <a:rPr lang="en-US" sz="4000" smtClean="0"/>
              <a:t>(knowledge)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438400"/>
            <a:ext cx="7791450" cy="4114800"/>
          </a:xfrm>
        </p:spPr>
        <p:txBody>
          <a:bodyPr/>
          <a:lstStyle/>
          <a:p>
            <a:pPr>
              <a:defRPr/>
            </a:pPr>
            <a:r>
              <a:rPr lang="en-US" smtClean="0"/>
              <a:t>Expressive vocabulary</a:t>
            </a:r>
          </a:p>
          <a:p>
            <a:pPr>
              <a:defRPr/>
            </a:pPr>
            <a:r>
              <a:rPr lang="en-US" smtClean="0"/>
              <a:t>Riddles</a:t>
            </a:r>
          </a:p>
          <a:p>
            <a:pPr>
              <a:defRPr/>
            </a:pPr>
            <a:r>
              <a:rPr lang="en-US" smtClean="0"/>
              <a:t>Verbal knowledge</a:t>
            </a: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81000"/>
            <a:ext cx="7772400" cy="1470025"/>
          </a:xfrm>
        </p:spPr>
        <p:txBody>
          <a:bodyPr/>
          <a:lstStyle/>
          <a:p>
            <a:pPr algn="ctr">
              <a:defRPr/>
            </a:pPr>
            <a:r>
              <a:rPr lang="en-US" sz="4800" dirty="0" smtClean="0"/>
              <a:t>Psychoeducational Tests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209800"/>
            <a:ext cx="7315200" cy="2667000"/>
          </a:xfrm>
        </p:spPr>
        <p:txBody>
          <a:bodyPr/>
          <a:lstStyle/>
          <a:p>
            <a:pPr algn="l">
              <a:buFont typeface="Wingdings" pitchFamily="2" charset="2"/>
              <a:buChar char="q"/>
              <a:defRPr/>
            </a:pPr>
            <a:r>
              <a:rPr lang="en-US" dirty="0" smtClean="0"/>
              <a:t>Woodcock – Johnson III </a:t>
            </a:r>
            <a:r>
              <a:rPr lang="en-US" dirty="0" smtClean="0">
                <a:hlinkClick r:id="rId2"/>
              </a:rPr>
              <a:t>(WJ III)</a:t>
            </a:r>
            <a:endParaRPr lang="en-US" dirty="0" smtClean="0"/>
          </a:p>
          <a:p>
            <a:pPr algn="l">
              <a:buFont typeface="Wingdings" pitchFamily="2" charset="2"/>
              <a:buChar char="q"/>
              <a:defRPr/>
            </a:pPr>
            <a:r>
              <a:rPr lang="en-US" dirty="0" smtClean="0"/>
              <a:t>Differential Ability Scale (DAS)</a:t>
            </a:r>
          </a:p>
          <a:p>
            <a:pPr algn="l">
              <a:buFont typeface="Wingdings" pitchFamily="2" charset="2"/>
              <a:buChar char="v"/>
              <a:defRPr/>
            </a:pPr>
            <a:r>
              <a:rPr lang="en-US" dirty="0" smtClean="0"/>
              <a:t>Kaufman Assessment Battery for Children (K-ABC II) 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529826"/>
      </p:ext>
    </p:extLst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Kaufman Assessment Battery for Children II </a:t>
            </a:r>
            <a:r>
              <a:rPr lang="en-US" dirty="0" smtClean="0">
                <a:hlinkClick r:id="rId2"/>
              </a:rPr>
              <a:t>(K-ABC II)</a:t>
            </a:r>
            <a:endParaRPr lang="en-US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Alan and Nadeen Kaufman</a:t>
            </a:r>
          </a:p>
          <a:p>
            <a:pPr>
              <a:defRPr/>
            </a:pPr>
            <a:r>
              <a:rPr lang="en-US" smtClean="0"/>
              <a:t>K-ABC 1983</a:t>
            </a:r>
          </a:p>
          <a:p>
            <a:pPr>
              <a:defRPr/>
            </a:pPr>
            <a:r>
              <a:rPr lang="en-US" smtClean="0"/>
              <a:t>KABC II - 2004</a:t>
            </a:r>
          </a:p>
          <a:p>
            <a:pPr>
              <a:defRPr/>
            </a:pPr>
            <a:r>
              <a:rPr lang="en-US" smtClean="0"/>
              <a:t>Was 2 ½ years to 12 ½, revised 3 - 18</a:t>
            </a:r>
          </a:p>
          <a:p>
            <a:pPr>
              <a:defRPr/>
            </a:pPr>
            <a:r>
              <a:rPr lang="en-US" smtClean="0"/>
              <a:t>Core tests 25 to 55 minutes – Luria model</a:t>
            </a:r>
          </a:p>
          <a:p>
            <a:pPr>
              <a:defRPr/>
            </a:pPr>
            <a:r>
              <a:rPr lang="en-US" smtClean="0"/>
              <a:t>Supplementary 35 to 70 minutes - CHC</a:t>
            </a: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143000" y="152400"/>
            <a:ext cx="7715250" cy="1066800"/>
          </a:xfrm>
        </p:spPr>
        <p:txBody>
          <a:bodyPr/>
          <a:lstStyle/>
          <a:p>
            <a:pPr>
              <a:defRPr/>
            </a:pPr>
            <a:r>
              <a:rPr lang="en-US" smtClean="0"/>
              <a:t>Purpose of test</a:t>
            </a:r>
          </a:p>
        </p:txBody>
      </p:sp>
      <p:sp>
        <p:nvSpPr>
          <p:cNvPr id="2253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143000" y="1295400"/>
            <a:ext cx="7791450" cy="47244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 smtClean="0"/>
              <a:t>Cognitive assessment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Psychological and clinical assessment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Psychoeducational evaluation of learning disabilities (LD and ADHD)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Educational planning and placement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Minority group assessment – culture fair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Preschool assessment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Neuropsychological assessment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Research</a:t>
            </a: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Theoretical base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Dual Cognitive Theoretical Base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         Neuropsychology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         </a:t>
            </a:r>
            <a:r>
              <a:rPr lang="en-US" dirty="0" err="1" smtClean="0"/>
              <a:t>Cattell’s</a:t>
            </a:r>
            <a:r>
              <a:rPr lang="en-US" dirty="0" smtClean="0"/>
              <a:t> theory (CHC)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		 	</a:t>
            </a:r>
            <a:r>
              <a:rPr lang="en-US" sz="2400" dirty="0" smtClean="0"/>
              <a:t>general intelligence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400" dirty="0" smtClean="0"/>
              <a:t>		 	</a:t>
            </a:r>
            <a:r>
              <a:rPr lang="en-US" sz="2400" dirty="0" err="1" smtClean="0"/>
              <a:t>crystalized</a:t>
            </a:r>
            <a:r>
              <a:rPr lang="en-US" sz="2400" dirty="0" smtClean="0"/>
              <a:t> intelligence = achievement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400" dirty="0" smtClean="0"/>
              <a:t>		            fluid intelligence = mental processing	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400" dirty="0" smtClean="0"/>
              <a:t>                        specific intelligences</a:t>
            </a: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Mental processing</a:t>
            </a:r>
          </a:p>
        </p:txBody>
      </p:sp>
      <p:sp>
        <p:nvSpPr>
          <p:cNvPr id="2048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157288" y="1981200"/>
            <a:ext cx="7986712" cy="4114800"/>
          </a:xfrm>
        </p:spPr>
        <p:txBody>
          <a:bodyPr/>
          <a:lstStyle/>
          <a:p>
            <a:pPr>
              <a:defRPr/>
            </a:pPr>
            <a:r>
              <a:rPr lang="en-US" smtClean="0"/>
              <a:t>neuropsychological model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mtClean="0"/>
              <a:t>        </a:t>
            </a:r>
            <a:r>
              <a:rPr lang="en-US" sz="2800" smtClean="0"/>
              <a:t>Based on Luria’s work on cognitive functioning</a:t>
            </a:r>
          </a:p>
          <a:p>
            <a:pPr>
              <a:defRPr/>
            </a:pPr>
            <a:r>
              <a:rPr lang="en-US" smtClean="0"/>
              <a:t>Sequential = serialist</a:t>
            </a:r>
          </a:p>
          <a:p>
            <a:pPr>
              <a:defRPr/>
            </a:pPr>
            <a:r>
              <a:rPr lang="en-US" smtClean="0"/>
              <a:t>Simultaneous = parallel (holist)</a:t>
            </a: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Psychometric properties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Strong on: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mtClean="0"/>
              <a:t>		factor structure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mtClean="0"/>
              <a:t>		norms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mtClean="0"/>
              <a:t>		reliability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mtClean="0"/>
              <a:t>		validity (internal and external)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mtClean="0"/>
              <a:t>		(some floor and ceiling effects)</a:t>
            </a: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/>
              <a:t>19 sub tests </a:t>
            </a:r>
            <a:br>
              <a:rPr lang="en-US" sz="4000" smtClean="0"/>
            </a:br>
            <a:r>
              <a:rPr lang="en-US" sz="2400" smtClean="0"/>
              <a:t>(total possible all ages)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sz="2800" smtClean="0"/>
              <a:t>4 or 5 Indexes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800" smtClean="0"/>
              <a:t>mean of 100, standard deviation of 15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800" smtClean="0"/>
              <a:t>		Sequential processing (L)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800" smtClean="0"/>
              <a:t>		Simultaneous processing (L)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800" smtClean="0"/>
              <a:t>		Learning ability (L)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800" smtClean="0"/>
              <a:t>		Planning ability (L)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800" smtClean="0"/>
              <a:t>		Crystallized ability (CHC)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800" smtClean="0"/>
              <a:t>			</a:t>
            </a: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4000" smtClean="0"/>
              <a:t>Sequential Processing</a:t>
            </a:r>
            <a:br>
              <a:rPr lang="en-US" sz="4000" smtClean="0"/>
            </a:br>
            <a:r>
              <a:rPr lang="en-US" sz="4000" smtClean="0"/>
              <a:t>(short term memory)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514600"/>
            <a:ext cx="7791450" cy="4114800"/>
          </a:xfrm>
        </p:spPr>
        <p:txBody>
          <a:bodyPr/>
          <a:lstStyle/>
          <a:p>
            <a:pPr>
              <a:defRPr/>
            </a:pPr>
            <a:r>
              <a:rPr lang="en-US" smtClean="0"/>
              <a:t>Hand movement</a:t>
            </a:r>
          </a:p>
          <a:p>
            <a:pPr>
              <a:defRPr/>
            </a:pPr>
            <a:r>
              <a:rPr lang="en-US" smtClean="0"/>
              <a:t>Number recall</a:t>
            </a:r>
          </a:p>
          <a:p>
            <a:pPr>
              <a:defRPr/>
            </a:pPr>
            <a:r>
              <a:rPr lang="en-US" smtClean="0"/>
              <a:t>Word order</a:t>
            </a: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zures">
  <a:themeElements>
    <a:clrScheme name="">
      <a:dk1>
        <a:srgbClr val="000000"/>
      </a:dk1>
      <a:lt1>
        <a:srgbClr val="FFFFFF"/>
      </a:lt1>
      <a:dk2>
        <a:srgbClr val="114FFB"/>
      </a:dk2>
      <a:lt2>
        <a:srgbClr val="8CF4EA"/>
      </a:lt2>
      <a:accent1>
        <a:srgbClr val="00B7A5"/>
      </a:accent1>
      <a:accent2>
        <a:srgbClr val="D49FFF"/>
      </a:accent2>
      <a:accent3>
        <a:srgbClr val="AAB2FD"/>
      </a:accent3>
      <a:accent4>
        <a:srgbClr val="DADADA"/>
      </a:accent4>
      <a:accent5>
        <a:srgbClr val="AAD8CF"/>
      </a:accent5>
      <a:accent6>
        <a:srgbClr val="C090E7"/>
      </a:accent6>
      <a:hlink>
        <a:srgbClr val="7B00E4"/>
      </a:hlink>
      <a:folHlink>
        <a:srgbClr val="618FFD"/>
      </a:folHlink>
    </a:clrScheme>
    <a:fontScheme name="azur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zur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c:\projects\pp4eng\common\template\sldshow\azures.ppt</Template>
  <TotalTime>3259</TotalTime>
  <Pages>6</Pages>
  <Words>222</Words>
  <Application>Microsoft Office PowerPoint</Application>
  <PresentationFormat>On-screen Show (4:3)</PresentationFormat>
  <Paragraphs>75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azures</vt:lpstr>
      <vt:lpstr>Psychoeducational Testing</vt:lpstr>
      <vt:lpstr>Psychoeducational Tests</vt:lpstr>
      <vt:lpstr>Kaufman Assessment Battery for Children II (K-ABC II)</vt:lpstr>
      <vt:lpstr>Purpose of test</vt:lpstr>
      <vt:lpstr>Theoretical base</vt:lpstr>
      <vt:lpstr>Mental processing</vt:lpstr>
      <vt:lpstr>Psychometric properties</vt:lpstr>
      <vt:lpstr>19 sub tests  (total possible all ages)</vt:lpstr>
      <vt:lpstr>Sequential Processing (short term memory)</vt:lpstr>
      <vt:lpstr>Simultaneous processing  (visual processing)</vt:lpstr>
      <vt:lpstr>Planning Ability (fluid reasoning)</vt:lpstr>
      <vt:lpstr>Learning Ability (long term storage and retrieval)</vt:lpstr>
      <vt:lpstr>Crystallized Ability (knowledge)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</dc:title>
  <dc:subject>methods used in research on education</dc:subject>
  <dc:creator>Margaret D Anderson</dc:creator>
  <cp:lastModifiedBy>SUNY Cortland</cp:lastModifiedBy>
  <cp:revision>30</cp:revision>
  <cp:lastPrinted>1601-01-01T00:00:00Z</cp:lastPrinted>
  <dcterms:created xsi:type="dcterms:W3CDTF">1998-01-27T08:49:38Z</dcterms:created>
  <dcterms:modified xsi:type="dcterms:W3CDTF">2014-04-07T20:28:07Z</dcterms:modified>
</cp:coreProperties>
</file>