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96" r:id="rId2"/>
    <p:sldId id="293" r:id="rId3"/>
    <p:sldId id="294" r:id="rId4"/>
    <p:sldId id="295" r:id="rId5"/>
    <p:sldId id="310" r:id="rId6"/>
    <p:sldId id="313" r:id="rId7"/>
    <p:sldId id="315" r:id="rId8"/>
    <p:sldId id="266" r:id="rId9"/>
    <p:sldId id="284" r:id="rId10"/>
    <p:sldId id="309" r:id="rId11"/>
    <p:sldId id="286" r:id="rId12"/>
    <p:sldId id="316" r:id="rId13"/>
    <p:sldId id="306" r:id="rId14"/>
    <p:sldId id="285" r:id="rId15"/>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0000" autoAdjust="0"/>
  </p:normalViewPr>
  <p:slideViewPr>
    <p:cSldViewPr>
      <p:cViewPr varScale="1">
        <p:scale>
          <a:sx n="63" d="100"/>
          <a:sy n="63" d="100"/>
        </p:scale>
        <p:origin x="-5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4879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39"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7752730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0875" y="609600"/>
            <a:ext cx="1947863"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7288" y="609600"/>
            <a:ext cx="5691187"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81100" y="609600"/>
            <a:ext cx="771525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57288" y="1981200"/>
            <a:ext cx="7791450" cy="4114800"/>
          </a:xfrm>
        </p:spPr>
        <p:txBody>
          <a:bodyPr/>
          <a:lstStyle/>
          <a:p>
            <a:pPr lvl="0"/>
            <a:endParaRPr lang="en-US" noProof="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57288"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9213" y="1981200"/>
            <a:ext cx="38195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157288" y="1981200"/>
            <a:ext cx="779145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3"/>
          <p:cNvSpPr>
            <a:spLocks noGrp="1" noChangeArrowheads="1"/>
          </p:cNvSpPr>
          <p:nvPr>
            <p:ph type="title"/>
          </p:nvPr>
        </p:nvSpPr>
        <p:spPr bwMode="auto">
          <a:xfrm>
            <a:off x="1181100" y="609600"/>
            <a:ext cx="7715250" cy="1143000"/>
          </a:xfrm>
          <a:prstGeom prst="rect">
            <a:avLst/>
          </a:prstGeom>
          <a:noFill/>
          <a:ln w="12700">
            <a:noFill/>
            <a:miter lim="800000"/>
            <a:headEnd/>
            <a:tailEnd/>
          </a:ln>
          <a:effectLst>
            <a:outerShdw dist="35921" dir="2700000" algn="ctr" rotWithShape="0">
              <a:srgbClr val="000000"/>
            </a:outerShdw>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grpSp>
        <p:nvGrpSpPr>
          <p:cNvPr id="1028" name="Group 35"/>
          <p:cNvGrpSpPr>
            <a:grpSpLocks/>
          </p:cNvGrpSpPr>
          <p:nvPr/>
        </p:nvGrpSpPr>
        <p:grpSpPr bwMode="auto">
          <a:xfrm>
            <a:off x="0" y="0"/>
            <a:ext cx="1085850" cy="6845300"/>
            <a:chOff x="0" y="0"/>
            <a:chExt cx="684" cy="4312"/>
          </a:xfrm>
        </p:grpSpPr>
        <p:sp>
          <p:nvSpPr>
            <p:cNvPr id="2" name="Rectangle 4"/>
            <p:cNvSpPr>
              <a:spLocks noChangeArrowheads="1"/>
            </p:cNvSpPr>
            <p:nvPr/>
          </p:nvSpPr>
          <p:spPr bwMode="auto">
            <a:xfrm>
              <a:off x="0" y="0"/>
              <a:ext cx="684" cy="4312"/>
            </a:xfrm>
            <a:prstGeom prst="rect">
              <a:avLst/>
            </a:prstGeom>
            <a:gradFill rotWithShape="0">
              <a:gsLst>
                <a:gs pos="0">
                  <a:srgbClr val="114FFB"/>
                </a:gs>
                <a:gs pos="50000">
                  <a:srgbClr val="114FFB">
                    <a:gamma/>
                    <a:shade val="20000"/>
                    <a:invGamma/>
                  </a:srgbClr>
                </a:gs>
                <a:gs pos="100000">
                  <a:srgbClr val="114FFB"/>
                </a:gs>
              </a:gsLst>
              <a:lin ang="5400000" scaled="1"/>
            </a:gradFill>
            <a:ln w="12700">
              <a:noFill/>
              <a:miter lim="800000"/>
              <a:headEnd/>
              <a:tailEnd/>
            </a:ln>
            <a:effectLst/>
          </p:spPr>
          <p:txBody>
            <a:bodyPr wrap="none" anchor="ctr"/>
            <a:lstStyle/>
            <a:p>
              <a:pPr eaLnBrk="0" hangingPunct="0">
                <a:defRPr/>
              </a:pPr>
              <a:endParaRPr lang="en-US"/>
            </a:p>
          </p:txBody>
        </p:sp>
        <p:grpSp>
          <p:nvGrpSpPr>
            <p:cNvPr id="1030" name="Group 34"/>
            <p:cNvGrpSpPr>
              <a:grpSpLocks/>
            </p:cNvGrpSpPr>
            <p:nvPr/>
          </p:nvGrpSpPr>
          <p:grpSpPr bwMode="auto">
            <a:xfrm>
              <a:off x="48" y="102"/>
              <a:ext cx="96" cy="4122"/>
              <a:chOff x="48" y="102"/>
              <a:chExt cx="96" cy="4122"/>
            </a:xfrm>
          </p:grpSpPr>
          <p:sp>
            <p:nvSpPr>
              <p:cNvPr id="1029" name="Rectangle 5"/>
              <p:cNvSpPr>
                <a:spLocks noChangeArrowheads="1"/>
              </p:cNvSpPr>
              <p:nvPr/>
            </p:nvSpPr>
            <p:spPr bwMode="auto">
              <a:xfrm>
                <a:off x="48" y="1104"/>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3" name="Rectangle 6"/>
              <p:cNvSpPr>
                <a:spLocks noChangeArrowheads="1"/>
              </p:cNvSpPr>
              <p:nvPr/>
            </p:nvSpPr>
            <p:spPr bwMode="auto">
              <a:xfrm>
                <a:off x="48" y="1248"/>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31" name="Rectangle 7"/>
              <p:cNvSpPr>
                <a:spLocks noChangeArrowheads="1"/>
              </p:cNvSpPr>
              <p:nvPr/>
            </p:nvSpPr>
            <p:spPr bwMode="auto">
              <a:xfrm>
                <a:off x="48" y="1392"/>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32" name="Rectangle 8"/>
              <p:cNvSpPr>
                <a:spLocks noChangeArrowheads="1"/>
              </p:cNvSpPr>
              <p:nvPr/>
            </p:nvSpPr>
            <p:spPr bwMode="auto">
              <a:xfrm>
                <a:off x="48" y="1536"/>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33" name="Rectangle 9"/>
              <p:cNvSpPr>
                <a:spLocks noChangeArrowheads="1"/>
              </p:cNvSpPr>
              <p:nvPr/>
            </p:nvSpPr>
            <p:spPr bwMode="auto">
              <a:xfrm>
                <a:off x="48" y="1680"/>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34" name="Rectangle 10"/>
              <p:cNvSpPr>
                <a:spLocks noChangeArrowheads="1"/>
              </p:cNvSpPr>
              <p:nvPr/>
            </p:nvSpPr>
            <p:spPr bwMode="auto">
              <a:xfrm>
                <a:off x="48" y="1824"/>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35" name="Rectangle 11"/>
              <p:cNvSpPr>
                <a:spLocks noChangeArrowheads="1"/>
              </p:cNvSpPr>
              <p:nvPr/>
            </p:nvSpPr>
            <p:spPr bwMode="auto">
              <a:xfrm>
                <a:off x="48" y="1968"/>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36" name="Rectangle 12"/>
              <p:cNvSpPr>
                <a:spLocks noChangeArrowheads="1"/>
              </p:cNvSpPr>
              <p:nvPr/>
            </p:nvSpPr>
            <p:spPr bwMode="auto">
              <a:xfrm>
                <a:off x="48" y="2112"/>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37" name="Rectangle 13"/>
              <p:cNvSpPr>
                <a:spLocks noChangeArrowheads="1"/>
              </p:cNvSpPr>
              <p:nvPr/>
            </p:nvSpPr>
            <p:spPr bwMode="auto">
              <a:xfrm>
                <a:off x="48" y="2256"/>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38" name="Rectangle 14"/>
              <p:cNvSpPr>
                <a:spLocks noChangeArrowheads="1"/>
              </p:cNvSpPr>
              <p:nvPr/>
            </p:nvSpPr>
            <p:spPr bwMode="auto">
              <a:xfrm>
                <a:off x="48" y="2400"/>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39" name="Rectangle 15"/>
              <p:cNvSpPr>
                <a:spLocks noChangeArrowheads="1"/>
              </p:cNvSpPr>
              <p:nvPr/>
            </p:nvSpPr>
            <p:spPr bwMode="auto">
              <a:xfrm>
                <a:off x="48" y="2544"/>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40" name="Rectangle 16"/>
              <p:cNvSpPr>
                <a:spLocks noChangeArrowheads="1"/>
              </p:cNvSpPr>
              <p:nvPr/>
            </p:nvSpPr>
            <p:spPr bwMode="auto">
              <a:xfrm>
                <a:off x="48" y="2688"/>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41" name="Rectangle 17"/>
              <p:cNvSpPr>
                <a:spLocks noChangeArrowheads="1"/>
              </p:cNvSpPr>
              <p:nvPr/>
            </p:nvSpPr>
            <p:spPr bwMode="auto">
              <a:xfrm>
                <a:off x="48" y="2832"/>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42" name="Rectangle 18"/>
              <p:cNvSpPr>
                <a:spLocks noChangeArrowheads="1"/>
              </p:cNvSpPr>
              <p:nvPr/>
            </p:nvSpPr>
            <p:spPr bwMode="auto">
              <a:xfrm>
                <a:off x="48" y="2976"/>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43" name="Rectangle 19"/>
              <p:cNvSpPr>
                <a:spLocks noChangeArrowheads="1"/>
              </p:cNvSpPr>
              <p:nvPr/>
            </p:nvSpPr>
            <p:spPr bwMode="auto">
              <a:xfrm>
                <a:off x="48" y="3120"/>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44" name="Rectangle 20"/>
              <p:cNvSpPr>
                <a:spLocks noChangeArrowheads="1"/>
              </p:cNvSpPr>
              <p:nvPr/>
            </p:nvSpPr>
            <p:spPr bwMode="auto">
              <a:xfrm>
                <a:off x="48" y="3264"/>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45" name="Rectangle 21"/>
              <p:cNvSpPr>
                <a:spLocks noChangeArrowheads="1"/>
              </p:cNvSpPr>
              <p:nvPr/>
            </p:nvSpPr>
            <p:spPr bwMode="auto">
              <a:xfrm>
                <a:off x="48" y="3408"/>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46" name="Rectangle 22"/>
              <p:cNvSpPr>
                <a:spLocks noChangeArrowheads="1"/>
              </p:cNvSpPr>
              <p:nvPr/>
            </p:nvSpPr>
            <p:spPr bwMode="auto">
              <a:xfrm>
                <a:off x="48" y="3552"/>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47" name="Rectangle 23"/>
              <p:cNvSpPr>
                <a:spLocks noChangeArrowheads="1"/>
              </p:cNvSpPr>
              <p:nvPr/>
            </p:nvSpPr>
            <p:spPr bwMode="auto">
              <a:xfrm>
                <a:off x="48" y="3696"/>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48" name="Rectangle 24"/>
              <p:cNvSpPr>
                <a:spLocks noChangeArrowheads="1"/>
              </p:cNvSpPr>
              <p:nvPr/>
            </p:nvSpPr>
            <p:spPr bwMode="auto">
              <a:xfrm>
                <a:off x="48" y="3840"/>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49" name="Rectangle 25"/>
              <p:cNvSpPr>
                <a:spLocks noChangeArrowheads="1"/>
              </p:cNvSpPr>
              <p:nvPr/>
            </p:nvSpPr>
            <p:spPr bwMode="auto">
              <a:xfrm>
                <a:off x="48" y="3984"/>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50" name="Rectangle 26"/>
              <p:cNvSpPr>
                <a:spLocks noChangeArrowheads="1"/>
              </p:cNvSpPr>
              <p:nvPr/>
            </p:nvSpPr>
            <p:spPr bwMode="auto">
              <a:xfrm>
                <a:off x="48" y="4128"/>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51" name="Rectangle 27"/>
              <p:cNvSpPr>
                <a:spLocks noChangeArrowheads="1"/>
              </p:cNvSpPr>
              <p:nvPr/>
            </p:nvSpPr>
            <p:spPr bwMode="auto">
              <a:xfrm>
                <a:off x="48" y="102"/>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52" name="Rectangle 28"/>
              <p:cNvSpPr>
                <a:spLocks noChangeArrowheads="1"/>
              </p:cNvSpPr>
              <p:nvPr/>
            </p:nvSpPr>
            <p:spPr bwMode="auto">
              <a:xfrm>
                <a:off x="48" y="246"/>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53" name="Rectangle 29"/>
              <p:cNvSpPr>
                <a:spLocks noChangeArrowheads="1"/>
              </p:cNvSpPr>
              <p:nvPr/>
            </p:nvSpPr>
            <p:spPr bwMode="auto">
              <a:xfrm>
                <a:off x="48" y="390"/>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54" name="Rectangle 30"/>
              <p:cNvSpPr>
                <a:spLocks noChangeArrowheads="1"/>
              </p:cNvSpPr>
              <p:nvPr/>
            </p:nvSpPr>
            <p:spPr bwMode="auto">
              <a:xfrm>
                <a:off x="48" y="534"/>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55" name="Rectangle 31"/>
              <p:cNvSpPr>
                <a:spLocks noChangeArrowheads="1"/>
              </p:cNvSpPr>
              <p:nvPr/>
            </p:nvSpPr>
            <p:spPr bwMode="auto">
              <a:xfrm>
                <a:off x="48" y="678"/>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56" name="Rectangle 32"/>
              <p:cNvSpPr>
                <a:spLocks noChangeArrowheads="1"/>
              </p:cNvSpPr>
              <p:nvPr/>
            </p:nvSpPr>
            <p:spPr bwMode="auto">
              <a:xfrm>
                <a:off x="48" y="822"/>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sp>
            <p:nvSpPr>
              <p:cNvPr id="1057" name="Rectangle 33"/>
              <p:cNvSpPr>
                <a:spLocks noChangeArrowheads="1"/>
              </p:cNvSpPr>
              <p:nvPr/>
            </p:nvSpPr>
            <p:spPr bwMode="auto">
              <a:xfrm>
                <a:off x="48" y="966"/>
                <a:ext cx="96" cy="96"/>
              </a:xfrm>
              <a:prstGeom prst="rect">
                <a:avLst/>
              </a:prstGeom>
              <a:solidFill>
                <a:schemeClr val="bg1"/>
              </a:solidFill>
              <a:ln w="12700">
                <a:noFill/>
                <a:miter lim="800000"/>
                <a:headEnd/>
                <a:tailEnd/>
              </a:ln>
              <a:effectLst/>
            </p:spPr>
            <p:txBody>
              <a:bodyPr wrap="none" anchor="ctr"/>
              <a:lstStyle/>
              <a:p>
                <a:pPr eaLnBrk="0" hangingPunct="0">
                  <a:defRPr/>
                </a:pPr>
                <a:endParaRPr lang="en-US"/>
              </a:p>
            </p:txBody>
          </p:sp>
        </p:gr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20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6">
                                            <p:txEl>
                                              <p:pRg st="0" end="0"/>
                                            </p:txEl>
                                          </p:spTgt>
                                        </p:tgtEl>
                                        <p:attrNameLst>
                                          <p:attrName>style.visibility</p:attrName>
                                        </p:attrNameLst>
                                      </p:cBhvr>
                                      <p:to>
                                        <p:strVal val="visible"/>
                                      </p:to>
                                    </p:set>
                                    <p:animEffect transition="in" filter="wipe(left)">
                                      <p:cBhvr>
                                        <p:cTn id="12" dur="500"/>
                                        <p:tgtEl>
                                          <p:spTgt spid="1026">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26">
                                            <p:txEl>
                                              <p:pRg st="1" end="1"/>
                                            </p:txEl>
                                          </p:spTgt>
                                        </p:tgtEl>
                                        <p:attrNameLst>
                                          <p:attrName>style.visibility</p:attrName>
                                        </p:attrNameLst>
                                      </p:cBhvr>
                                      <p:to>
                                        <p:strVal val="visible"/>
                                      </p:to>
                                    </p:set>
                                    <p:animEffect transition="in" filter="wipe(left)">
                                      <p:cBhvr>
                                        <p:cTn id="15" dur="500"/>
                                        <p:tgtEl>
                                          <p:spTgt spid="1026">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26">
                                            <p:txEl>
                                              <p:pRg st="2" end="2"/>
                                            </p:txEl>
                                          </p:spTgt>
                                        </p:tgtEl>
                                        <p:attrNameLst>
                                          <p:attrName>style.visibility</p:attrName>
                                        </p:attrNameLst>
                                      </p:cBhvr>
                                      <p:to>
                                        <p:strVal val="visible"/>
                                      </p:to>
                                    </p:set>
                                    <p:animEffect transition="in" filter="wipe(left)">
                                      <p:cBhvr>
                                        <p:cTn id="18" dur="500"/>
                                        <p:tgtEl>
                                          <p:spTgt spid="1026">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26">
                                            <p:txEl>
                                              <p:pRg st="3" end="3"/>
                                            </p:txEl>
                                          </p:spTgt>
                                        </p:tgtEl>
                                        <p:attrNameLst>
                                          <p:attrName>style.visibility</p:attrName>
                                        </p:attrNameLst>
                                      </p:cBhvr>
                                      <p:to>
                                        <p:strVal val="visible"/>
                                      </p:to>
                                    </p:set>
                                    <p:animEffect transition="in" filter="wipe(left)">
                                      <p:cBhvr>
                                        <p:cTn id="21" dur="500"/>
                                        <p:tgtEl>
                                          <p:spTgt spid="1026">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6">
                                            <p:txEl>
                                              <p:pRg st="4" end="4"/>
                                            </p:txEl>
                                          </p:spTgt>
                                        </p:tgtEl>
                                        <p:attrNameLst>
                                          <p:attrName>style.visibility</p:attrName>
                                        </p:attrNameLst>
                                      </p:cBhvr>
                                      <p:to>
                                        <p:strVal val="visible"/>
                                      </p:to>
                                    </p:set>
                                    <p:animEffect transition="in" filter="wipe(left)">
                                      <p:cBhvr>
                                        <p:cTn id="24" dur="500"/>
                                        <p:tgtEl>
                                          <p:spTgt spid="10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uild="p">
        <p:tmplLst>
          <p:tmpl lvl="1">
            <p:tnLst>
              <p:par>
                <p:cTn presetID="22" presetClass="entr" presetSubtype="8" fill="hold" nodeType="click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6"/>
                        </p:tgtEl>
                        <p:attrNameLst>
                          <p:attrName>style.visibility</p:attrName>
                        </p:attrNameLst>
                      </p:cBhvr>
                      <p:to>
                        <p:strVal val="visible"/>
                      </p:to>
                    </p:set>
                    <p:animEffect transition="in" filter="wipe(left)">
                      <p:cBhvr>
                        <p:cTn dur="500"/>
                        <p:tgtEl>
                          <p:spTgt spid="1026"/>
                        </p:tgtEl>
                      </p:cBhvr>
                    </p:animEffect>
                  </p:childTnLst>
                </p:cTn>
              </p:par>
            </p:tnLst>
          </p:tmpl>
        </p:tmplLst>
      </p:bldP>
      <p:bldP spid="1027" grpId="0"/>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5000"/>
        <a:buFont typeface="Monotype Sorts"/>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a:buChar char="F"/>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295400"/>
            <a:ext cx="7772400" cy="1470025"/>
          </a:xfrm>
        </p:spPr>
        <p:txBody>
          <a:bodyPr/>
          <a:lstStyle/>
          <a:p>
            <a:pPr algn="ctr">
              <a:defRPr/>
            </a:pPr>
            <a:r>
              <a:rPr lang="en-US" sz="5400" dirty="0" smtClean="0"/>
              <a:t>Assessment/tests/measures</a:t>
            </a:r>
            <a:endParaRPr lang="en-US" sz="5400" dirty="0"/>
          </a:p>
        </p:txBody>
      </p:sp>
      <p:sp>
        <p:nvSpPr>
          <p:cNvPr id="3" name="Subtitle 2"/>
          <p:cNvSpPr>
            <a:spLocks noGrp="1"/>
          </p:cNvSpPr>
          <p:nvPr>
            <p:ph type="subTitle" idx="1"/>
          </p:nvPr>
        </p:nvSpPr>
        <p:spPr>
          <a:xfrm>
            <a:off x="1371600" y="3200400"/>
            <a:ext cx="6400800" cy="1752600"/>
          </a:xfrm>
        </p:spPr>
        <p:txBody>
          <a:bodyPr/>
          <a:lstStyle/>
          <a:p>
            <a:pPr>
              <a:buFont typeface="Monotype Sorts" pitchFamily="2" charset="2"/>
              <a:buNone/>
              <a:defRPr/>
            </a:pPr>
            <a:endParaRPr lang="en-US" dirty="0" smtClean="0"/>
          </a:p>
          <a:p>
            <a:pPr>
              <a:buFont typeface="Monotype Sorts" pitchFamily="2" charset="2"/>
              <a:buNone/>
              <a:defRPr/>
            </a:pPr>
            <a:r>
              <a:rPr lang="en-US" sz="4800" dirty="0" smtClean="0"/>
              <a:t>Semantics??</a:t>
            </a:r>
            <a:endParaRPr lang="en-US" sz="4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143000" y="381000"/>
            <a:ext cx="7715250" cy="838200"/>
          </a:xfrm>
        </p:spPr>
        <p:txBody>
          <a:bodyPr/>
          <a:lstStyle/>
          <a:p>
            <a:pPr algn="ctr">
              <a:defRPr/>
            </a:pPr>
            <a:r>
              <a:rPr lang="en-US" dirty="0"/>
              <a:t>Characteristics of Tests</a:t>
            </a:r>
          </a:p>
        </p:txBody>
      </p:sp>
      <p:sp>
        <p:nvSpPr>
          <p:cNvPr id="51203" name="Rectangle 3"/>
          <p:cNvSpPr>
            <a:spLocks noGrp="1" noChangeArrowheads="1"/>
          </p:cNvSpPr>
          <p:nvPr>
            <p:ph type="body" idx="1"/>
          </p:nvPr>
        </p:nvSpPr>
        <p:spPr>
          <a:xfrm>
            <a:off x="1157288" y="1752600"/>
            <a:ext cx="7791450" cy="4343400"/>
          </a:xfrm>
        </p:spPr>
        <p:txBody>
          <a:bodyPr/>
          <a:lstStyle/>
          <a:p>
            <a:pPr>
              <a:lnSpc>
                <a:spcPct val="90000"/>
              </a:lnSpc>
              <a:buFont typeface="Monotype Sorts" pitchFamily="2" charset="2"/>
              <a:buChar char="n"/>
              <a:defRPr/>
            </a:pPr>
            <a:r>
              <a:rPr lang="en-US" dirty="0"/>
              <a:t>Standardized vs. non-standardized</a:t>
            </a:r>
          </a:p>
          <a:p>
            <a:pPr>
              <a:lnSpc>
                <a:spcPct val="90000"/>
              </a:lnSpc>
              <a:buFont typeface="Monotype Sorts" pitchFamily="2" charset="2"/>
              <a:buChar char="n"/>
              <a:defRPr/>
            </a:pPr>
            <a:r>
              <a:rPr lang="en-US" dirty="0"/>
              <a:t>Individual vs. </a:t>
            </a:r>
            <a:r>
              <a:rPr lang="en-US" dirty="0" smtClean="0"/>
              <a:t>group (administration)</a:t>
            </a:r>
            <a:endParaRPr lang="en-US" dirty="0"/>
          </a:p>
          <a:p>
            <a:pPr>
              <a:lnSpc>
                <a:spcPct val="90000"/>
              </a:lnSpc>
              <a:buFont typeface="Monotype Sorts" pitchFamily="2" charset="2"/>
              <a:buChar char="n"/>
              <a:defRPr/>
            </a:pPr>
            <a:r>
              <a:rPr lang="en-US" dirty="0"/>
              <a:t>Speed vs. power</a:t>
            </a:r>
          </a:p>
          <a:p>
            <a:pPr>
              <a:lnSpc>
                <a:spcPct val="90000"/>
              </a:lnSpc>
              <a:buFont typeface="Monotype Sorts" pitchFamily="2" charset="2"/>
              <a:buChar char="n"/>
              <a:defRPr/>
            </a:pPr>
            <a:r>
              <a:rPr lang="en-US" dirty="0"/>
              <a:t>Objective vs. subjective</a:t>
            </a:r>
          </a:p>
          <a:p>
            <a:pPr>
              <a:lnSpc>
                <a:spcPct val="90000"/>
              </a:lnSpc>
              <a:buFont typeface="Monotype Sorts" pitchFamily="2" charset="2"/>
              <a:buChar char="n"/>
              <a:defRPr/>
            </a:pPr>
            <a:r>
              <a:rPr lang="en-US" dirty="0"/>
              <a:t>Written vs. oral</a:t>
            </a:r>
          </a:p>
          <a:p>
            <a:pPr>
              <a:lnSpc>
                <a:spcPct val="90000"/>
              </a:lnSpc>
              <a:buFont typeface="Monotype Sorts" pitchFamily="2" charset="2"/>
              <a:buChar char="n"/>
              <a:defRPr/>
            </a:pPr>
            <a:r>
              <a:rPr lang="en-US" dirty="0"/>
              <a:t>Verbal vs. </a:t>
            </a:r>
            <a:r>
              <a:rPr lang="en-US" dirty="0" smtClean="0"/>
              <a:t>non-verbal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143000" y="381000"/>
            <a:ext cx="7715250" cy="838200"/>
          </a:xfrm>
        </p:spPr>
        <p:txBody>
          <a:bodyPr/>
          <a:lstStyle/>
          <a:p>
            <a:pPr algn="ctr">
              <a:defRPr/>
            </a:pPr>
            <a:r>
              <a:rPr lang="en-US" dirty="0"/>
              <a:t>Characteristics of </a:t>
            </a:r>
            <a:r>
              <a:rPr lang="en-US" dirty="0" smtClean="0"/>
              <a:t>Tests cont….</a:t>
            </a:r>
            <a:endParaRPr lang="en-US" dirty="0"/>
          </a:p>
        </p:txBody>
      </p:sp>
      <p:sp>
        <p:nvSpPr>
          <p:cNvPr id="51203" name="Rectangle 3"/>
          <p:cNvSpPr>
            <a:spLocks noGrp="1" noChangeArrowheads="1"/>
          </p:cNvSpPr>
          <p:nvPr>
            <p:ph type="body" idx="1"/>
          </p:nvPr>
        </p:nvSpPr>
        <p:spPr>
          <a:xfrm>
            <a:off x="1157288" y="1752600"/>
            <a:ext cx="7791450" cy="4343400"/>
          </a:xfrm>
        </p:spPr>
        <p:txBody>
          <a:bodyPr/>
          <a:lstStyle/>
          <a:p>
            <a:pPr>
              <a:lnSpc>
                <a:spcPct val="90000"/>
              </a:lnSpc>
              <a:buFont typeface="Monotype Sorts" pitchFamily="2" charset="2"/>
              <a:buChar char="n"/>
              <a:defRPr/>
            </a:pPr>
            <a:r>
              <a:rPr lang="en-US" dirty="0" smtClean="0"/>
              <a:t>Cognitive </a:t>
            </a:r>
            <a:r>
              <a:rPr lang="en-US" dirty="0"/>
              <a:t>vs. affective </a:t>
            </a:r>
          </a:p>
          <a:p>
            <a:pPr>
              <a:lnSpc>
                <a:spcPct val="90000"/>
              </a:lnSpc>
              <a:buFont typeface="Monotype Sorts" pitchFamily="2" charset="2"/>
              <a:buChar char="n"/>
              <a:defRPr/>
            </a:pPr>
            <a:r>
              <a:rPr lang="en-US" dirty="0"/>
              <a:t>Achievement vs. aptitude</a:t>
            </a:r>
          </a:p>
          <a:p>
            <a:pPr>
              <a:lnSpc>
                <a:spcPct val="90000"/>
              </a:lnSpc>
              <a:buFont typeface="Monotype Sorts" pitchFamily="2" charset="2"/>
              <a:buChar char="n"/>
              <a:defRPr/>
            </a:pPr>
            <a:r>
              <a:rPr lang="en-US" dirty="0"/>
              <a:t>Timed vs. untimed</a:t>
            </a:r>
          </a:p>
          <a:p>
            <a:pPr>
              <a:lnSpc>
                <a:spcPct val="90000"/>
              </a:lnSpc>
              <a:buFont typeface="Monotype Sorts" pitchFamily="2" charset="2"/>
              <a:buChar char="n"/>
              <a:defRPr/>
            </a:pPr>
            <a:r>
              <a:rPr lang="en-US" dirty="0"/>
              <a:t>Criterion vs. norm referenced</a:t>
            </a:r>
          </a:p>
          <a:p>
            <a:pPr>
              <a:lnSpc>
                <a:spcPct val="90000"/>
              </a:lnSpc>
              <a:buFont typeface="Monotype Sorts" pitchFamily="2" charset="2"/>
              <a:buChar char="n"/>
              <a:defRPr/>
            </a:pPr>
            <a:r>
              <a:rPr lang="en-US" dirty="0"/>
              <a:t>Summative vs. </a:t>
            </a:r>
            <a:r>
              <a:rPr lang="en-US" dirty="0" smtClean="0"/>
              <a:t>formative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715250" cy="914400"/>
          </a:xfrm>
        </p:spPr>
        <p:txBody>
          <a:bodyPr/>
          <a:lstStyle/>
          <a:p>
            <a:r>
              <a:rPr lang="en-US" dirty="0" smtClean="0"/>
              <a:t>Project assignment #1</a:t>
            </a:r>
            <a:endParaRPr lang="en-US" dirty="0"/>
          </a:p>
        </p:txBody>
      </p:sp>
      <p:sp>
        <p:nvSpPr>
          <p:cNvPr id="3" name="Content Placeholder 2"/>
          <p:cNvSpPr>
            <a:spLocks noGrp="1"/>
          </p:cNvSpPr>
          <p:nvPr>
            <p:ph idx="1"/>
          </p:nvPr>
        </p:nvSpPr>
        <p:spPr>
          <a:xfrm>
            <a:off x="1157288" y="1219200"/>
            <a:ext cx="7791450" cy="5486400"/>
          </a:xfrm>
        </p:spPr>
        <p:txBody>
          <a:bodyPr/>
          <a:lstStyle/>
          <a:p>
            <a:r>
              <a:rPr lang="en-US" sz="2800" dirty="0">
                <a:effectLst/>
              </a:rPr>
              <a:t>1. Apply the 11 “characteristics of tests” discussed in class to your selected test, be sure you explain and justify each of your answers.  </a:t>
            </a:r>
          </a:p>
          <a:p>
            <a:r>
              <a:rPr lang="en-US" sz="2000" dirty="0">
                <a:effectLst/>
              </a:rPr>
              <a:t>Standardized vs. non-standardized</a:t>
            </a:r>
          </a:p>
          <a:p>
            <a:r>
              <a:rPr lang="en-US" sz="2000" dirty="0">
                <a:effectLst/>
              </a:rPr>
              <a:t>Individual vs. group</a:t>
            </a:r>
          </a:p>
          <a:p>
            <a:r>
              <a:rPr lang="en-US" sz="2000" dirty="0">
                <a:effectLst/>
              </a:rPr>
              <a:t>Speed vs. power</a:t>
            </a:r>
          </a:p>
          <a:p>
            <a:r>
              <a:rPr lang="en-US" sz="2000" dirty="0">
                <a:effectLst/>
              </a:rPr>
              <a:t>Objective vs. subjective</a:t>
            </a:r>
          </a:p>
          <a:p>
            <a:r>
              <a:rPr lang="en-US" sz="2000" dirty="0">
                <a:effectLst/>
              </a:rPr>
              <a:t>Written vs. oral</a:t>
            </a:r>
          </a:p>
          <a:p>
            <a:r>
              <a:rPr lang="en-US" sz="2000" dirty="0">
                <a:effectLst/>
              </a:rPr>
              <a:t>Verbal vs. non-verbal</a:t>
            </a:r>
          </a:p>
          <a:p>
            <a:r>
              <a:rPr lang="en-US" sz="2000" dirty="0">
                <a:effectLst/>
              </a:rPr>
              <a:t>Cognitive vs. affective </a:t>
            </a:r>
          </a:p>
          <a:p>
            <a:r>
              <a:rPr lang="en-US" sz="2000" dirty="0">
                <a:effectLst/>
              </a:rPr>
              <a:t>Achievement vs. aptitude</a:t>
            </a:r>
          </a:p>
          <a:p>
            <a:r>
              <a:rPr lang="en-US" sz="2000" dirty="0">
                <a:effectLst/>
              </a:rPr>
              <a:t>Timed vs. untimed</a:t>
            </a:r>
          </a:p>
          <a:p>
            <a:r>
              <a:rPr lang="en-US" sz="2000" dirty="0">
                <a:effectLst/>
              </a:rPr>
              <a:t>Criterion vs. norm referenced</a:t>
            </a:r>
          </a:p>
          <a:p>
            <a:r>
              <a:rPr lang="en-US" sz="2000" dirty="0">
                <a:effectLst/>
              </a:rPr>
              <a:t>Summative vs. formative</a:t>
            </a:r>
          </a:p>
          <a:p>
            <a:endParaRPr lang="en-US" dirty="0"/>
          </a:p>
        </p:txBody>
      </p:sp>
    </p:spTree>
    <p:extLst>
      <p:ext uri="{BB962C8B-B14F-4D97-AF65-F5344CB8AC3E}">
        <p14:creationId xmlns:p14="http://schemas.microsoft.com/office/powerpoint/2010/main" val="257848062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715250" cy="1143000"/>
          </a:xfrm>
        </p:spPr>
        <p:txBody>
          <a:bodyPr/>
          <a:lstStyle/>
          <a:p>
            <a:r>
              <a:rPr lang="en-US" dirty="0" smtClean="0"/>
              <a:t>Assessment tools</a:t>
            </a:r>
            <a:endParaRPr lang="en-US" dirty="0"/>
          </a:p>
        </p:txBody>
      </p:sp>
      <p:graphicFrame>
        <p:nvGraphicFramePr>
          <p:cNvPr id="4" name="Table Placeholder 3"/>
          <p:cNvGraphicFramePr>
            <a:graphicFrameLocks noGrp="1"/>
          </p:cNvGraphicFramePr>
          <p:nvPr>
            <p:ph type="tbl" idx="1"/>
          </p:nvPr>
        </p:nvGraphicFramePr>
        <p:xfrm>
          <a:off x="1157288" y="1295400"/>
          <a:ext cx="7791450" cy="4267200"/>
        </p:xfrm>
        <a:graphic>
          <a:graphicData uri="http://schemas.openxmlformats.org/drawingml/2006/table">
            <a:tbl>
              <a:tblPr firstRow="1" bandRow="1">
                <a:tableStyleId>{5C22544A-7EE6-4342-B048-85BDC9FD1C3A}</a:tableStyleId>
              </a:tblPr>
              <a:tblGrid>
                <a:gridCol w="1814512"/>
                <a:gridCol w="1302068"/>
                <a:gridCol w="1558290"/>
                <a:gridCol w="1558290"/>
                <a:gridCol w="1558290"/>
              </a:tblGrid>
              <a:tr h="370840">
                <a:tc>
                  <a:txBody>
                    <a:bodyPr/>
                    <a:lstStyle/>
                    <a:p>
                      <a:pPr algn="ctr"/>
                      <a:r>
                        <a:rPr lang="en-US" sz="2000" dirty="0" smtClean="0"/>
                        <a:t>Method</a:t>
                      </a:r>
                      <a:endParaRPr lang="en-US" sz="2000" dirty="0"/>
                    </a:p>
                  </a:txBody>
                  <a:tcPr/>
                </a:tc>
                <a:tc>
                  <a:txBody>
                    <a:bodyPr/>
                    <a:lstStyle/>
                    <a:p>
                      <a:pPr algn="ctr"/>
                      <a:r>
                        <a:rPr lang="en-US" sz="2000" dirty="0" smtClean="0"/>
                        <a:t>use</a:t>
                      </a:r>
                      <a:endParaRPr lang="en-US" sz="2000" dirty="0"/>
                    </a:p>
                  </a:txBody>
                  <a:tcPr/>
                </a:tc>
                <a:tc>
                  <a:txBody>
                    <a:bodyPr/>
                    <a:lstStyle/>
                    <a:p>
                      <a:pPr algn="ctr"/>
                      <a:r>
                        <a:rPr lang="en-US" sz="2000" dirty="0" smtClean="0"/>
                        <a:t>example</a:t>
                      </a:r>
                      <a:endParaRPr lang="en-US" sz="2000" dirty="0"/>
                    </a:p>
                  </a:txBody>
                  <a:tcPr/>
                </a:tc>
                <a:tc>
                  <a:txBody>
                    <a:bodyPr/>
                    <a:lstStyle/>
                    <a:p>
                      <a:pPr algn="ctr"/>
                      <a:r>
                        <a:rPr lang="en-US" sz="2000" dirty="0" smtClean="0"/>
                        <a:t>pro</a:t>
                      </a:r>
                      <a:endParaRPr lang="en-US" sz="2000" dirty="0"/>
                    </a:p>
                  </a:txBody>
                  <a:tcPr/>
                </a:tc>
                <a:tc>
                  <a:txBody>
                    <a:bodyPr/>
                    <a:lstStyle/>
                    <a:p>
                      <a:pPr algn="ctr"/>
                      <a:r>
                        <a:rPr lang="en-US" sz="2000" dirty="0" smtClean="0"/>
                        <a:t>con</a:t>
                      </a:r>
                      <a:endParaRPr lang="en-US" sz="2000" dirty="0"/>
                    </a:p>
                  </a:txBody>
                  <a:tcPr/>
                </a:tc>
              </a:tr>
              <a:tr h="37084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5283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5852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0960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6200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6" name="TextBox 5"/>
          <p:cNvSpPr txBox="1"/>
          <p:nvPr/>
        </p:nvSpPr>
        <p:spPr>
          <a:xfrm>
            <a:off x="1295400" y="1676401"/>
            <a:ext cx="1219200" cy="461665"/>
          </a:xfrm>
          <a:prstGeom prst="rect">
            <a:avLst/>
          </a:prstGeom>
          <a:noFill/>
        </p:spPr>
        <p:txBody>
          <a:bodyPr wrap="square" rtlCol="0">
            <a:spAutoFit/>
          </a:bodyPr>
          <a:lstStyle/>
          <a:p>
            <a:r>
              <a:rPr lang="en-US" dirty="0">
                <a:solidFill>
                  <a:schemeClr val="bg2"/>
                </a:solidFill>
              </a:rPr>
              <a:t>T</a:t>
            </a:r>
            <a:r>
              <a:rPr lang="en-US" dirty="0" smtClean="0">
                <a:solidFill>
                  <a:schemeClr val="bg2"/>
                </a:solidFill>
              </a:rPr>
              <a:t>ests</a:t>
            </a:r>
            <a:endParaRPr lang="en-US" dirty="0">
              <a:solidFill>
                <a:schemeClr val="bg2"/>
              </a:solidFill>
            </a:endParaRPr>
          </a:p>
        </p:txBody>
      </p:sp>
      <p:sp>
        <p:nvSpPr>
          <p:cNvPr id="7" name="TextBox 6"/>
          <p:cNvSpPr txBox="1"/>
          <p:nvPr/>
        </p:nvSpPr>
        <p:spPr>
          <a:xfrm>
            <a:off x="1295400" y="2209800"/>
            <a:ext cx="1447800" cy="461665"/>
          </a:xfrm>
          <a:prstGeom prst="rect">
            <a:avLst/>
          </a:prstGeom>
          <a:noFill/>
        </p:spPr>
        <p:txBody>
          <a:bodyPr wrap="square" rtlCol="0">
            <a:spAutoFit/>
          </a:bodyPr>
          <a:lstStyle/>
          <a:p>
            <a:r>
              <a:rPr lang="en-US" dirty="0" smtClean="0">
                <a:solidFill>
                  <a:schemeClr val="bg2"/>
                </a:solidFill>
              </a:rPr>
              <a:t>Interview</a:t>
            </a:r>
            <a:endParaRPr lang="en-US" dirty="0">
              <a:solidFill>
                <a:schemeClr val="bg2"/>
              </a:solidFill>
            </a:endParaRPr>
          </a:p>
        </p:txBody>
      </p:sp>
      <p:sp>
        <p:nvSpPr>
          <p:cNvPr id="8" name="TextBox 7"/>
          <p:cNvSpPr txBox="1"/>
          <p:nvPr/>
        </p:nvSpPr>
        <p:spPr>
          <a:xfrm>
            <a:off x="1219200" y="2590800"/>
            <a:ext cx="1600200" cy="461665"/>
          </a:xfrm>
          <a:prstGeom prst="rect">
            <a:avLst/>
          </a:prstGeom>
          <a:noFill/>
        </p:spPr>
        <p:txBody>
          <a:bodyPr wrap="square" rtlCol="0">
            <a:spAutoFit/>
          </a:bodyPr>
          <a:lstStyle/>
          <a:p>
            <a:r>
              <a:rPr lang="en-US" dirty="0" smtClean="0">
                <a:solidFill>
                  <a:schemeClr val="bg2"/>
                </a:solidFill>
              </a:rPr>
              <a:t>Portfolio</a:t>
            </a:r>
            <a:endParaRPr lang="en-US" dirty="0">
              <a:solidFill>
                <a:schemeClr val="bg2"/>
              </a:solidFill>
            </a:endParaRPr>
          </a:p>
        </p:txBody>
      </p:sp>
      <p:sp>
        <p:nvSpPr>
          <p:cNvPr id="9" name="TextBox 8"/>
          <p:cNvSpPr txBox="1"/>
          <p:nvPr/>
        </p:nvSpPr>
        <p:spPr>
          <a:xfrm>
            <a:off x="1143000" y="2895600"/>
            <a:ext cx="1828800" cy="461665"/>
          </a:xfrm>
          <a:prstGeom prst="rect">
            <a:avLst/>
          </a:prstGeom>
          <a:noFill/>
        </p:spPr>
        <p:txBody>
          <a:bodyPr wrap="square" rtlCol="0">
            <a:spAutoFit/>
          </a:bodyPr>
          <a:lstStyle/>
          <a:p>
            <a:r>
              <a:rPr lang="en-US" dirty="0" smtClean="0">
                <a:solidFill>
                  <a:schemeClr val="bg2"/>
                </a:solidFill>
              </a:rPr>
              <a:t>Case History</a:t>
            </a:r>
            <a:endParaRPr lang="en-US" dirty="0">
              <a:solidFill>
                <a:schemeClr val="bg2"/>
              </a:solidFill>
            </a:endParaRPr>
          </a:p>
        </p:txBody>
      </p:sp>
      <p:sp>
        <p:nvSpPr>
          <p:cNvPr id="10" name="TextBox 9"/>
          <p:cNvSpPr txBox="1"/>
          <p:nvPr/>
        </p:nvSpPr>
        <p:spPr>
          <a:xfrm>
            <a:off x="1219200" y="3352800"/>
            <a:ext cx="1676400" cy="830997"/>
          </a:xfrm>
          <a:prstGeom prst="rect">
            <a:avLst/>
          </a:prstGeom>
          <a:noFill/>
        </p:spPr>
        <p:txBody>
          <a:bodyPr wrap="square" rtlCol="0">
            <a:spAutoFit/>
          </a:bodyPr>
          <a:lstStyle/>
          <a:p>
            <a:r>
              <a:rPr lang="en-US" dirty="0" smtClean="0">
                <a:solidFill>
                  <a:schemeClr val="bg2"/>
                </a:solidFill>
              </a:rPr>
              <a:t>Observation natural/lab</a:t>
            </a:r>
            <a:endParaRPr lang="en-US" dirty="0">
              <a:solidFill>
                <a:schemeClr val="bg2"/>
              </a:solidFill>
            </a:endParaRPr>
          </a:p>
        </p:txBody>
      </p:sp>
      <p:sp>
        <p:nvSpPr>
          <p:cNvPr id="11" name="TextBox 10"/>
          <p:cNvSpPr txBox="1"/>
          <p:nvPr/>
        </p:nvSpPr>
        <p:spPr>
          <a:xfrm>
            <a:off x="1219200" y="4419600"/>
            <a:ext cx="1752600" cy="461665"/>
          </a:xfrm>
          <a:prstGeom prst="rect">
            <a:avLst/>
          </a:prstGeom>
          <a:noFill/>
        </p:spPr>
        <p:txBody>
          <a:bodyPr wrap="square" rtlCol="0">
            <a:spAutoFit/>
          </a:bodyPr>
          <a:lstStyle/>
          <a:p>
            <a:r>
              <a:rPr lang="en-US" dirty="0" smtClean="0">
                <a:solidFill>
                  <a:schemeClr val="bg2"/>
                </a:solidFill>
              </a:rPr>
              <a:t>Role playing</a:t>
            </a:r>
            <a:endParaRPr lang="en-US" dirty="0">
              <a:solidFill>
                <a:schemeClr val="bg2"/>
              </a:solidFill>
            </a:endParaRPr>
          </a:p>
        </p:txBody>
      </p:sp>
      <p:sp>
        <p:nvSpPr>
          <p:cNvPr id="12" name="TextBox 11"/>
          <p:cNvSpPr txBox="1"/>
          <p:nvPr/>
        </p:nvSpPr>
        <p:spPr>
          <a:xfrm>
            <a:off x="1295400" y="5029200"/>
            <a:ext cx="1524000" cy="457200"/>
          </a:xfrm>
          <a:prstGeom prst="rect">
            <a:avLst/>
          </a:prstGeom>
          <a:noFill/>
        </p:spPr>
        <p:txBody>
          <a:bodyPr wrap="square" rtlCol="0">
            <a:spAutoFit/>
          </a:bodyPr>
          <a:lstStyle/>
          <a:p>
            <a:r>
              <a:rPr lang="en-US" dirty="0" smtClean="0">
                <a:solidFill>
                  <a:schemeClr val="bg2"/>
                </a:solidFill>
              </a:rPr>
              <a:t>Apparatus</a:t>
            </a:r>
            <a:endParaRPr lang="en-US" dirty="0">
              <a:solidFill>
                <a:schemeClr val="bg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defRPr/>
            </a:pPr>
            <a:endParaRPr lang="en-US"/>
          </a:p>
        </p:txBody>
      </p:sp>
      <p:sp>
        <p:nvSpPr>
          <p:cNvPr id="45059" name="Rectangle 3"/>
          <p:cNvSpPr>
            <a:spLocks noGrp="1" noChangeArrowheads="1"/>
          </p:cNvSpPr>
          <p:nvPr>
            <p:ph type="body" idx="1"/>
          </p:nvPr>
        </p:nvSpPr>
        <p:spPr/>
        <p:txBody>
          <a:bodyPr/>
          <a:lstStyle/>
          <a:p>
            <a:pPr>
              <a:buFont typeface="Monotype Sorts" pitchFamily="2" charset="2"/>
              <a:buChar char="n"/>
              <a:defRPr/>
            </a:pP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219200" y="152400"/>
            <a:ext cx="7715250" cy="990600"/>
          </a:xfrm>
        </p:spPr>
        <p:txBody>
          <a:bodyPr/>
          <a:lstStyle/>
          <a:p>
            <a:pPr>
              <a:defRPr/>
            </a:pPr>
            <a:r>
              <a:rPr lang="en-US"/>
              <a:t>“Definitions”</a:t>
            </a:r>
          </a:p>
        </p:txBody>
      </p:sp>
      <p:sp>
        <p:nvSpPr>
          <p:cNvPr id="29699" name="Rectangle 3"/>
          <p:cNvSpPr>
            <a:spLocks noGrp="1" noChangeArrowheads="1"/>
          </p:cNvSpPr>
          <p:nvPr>
            <p:ph type="body" idx="1"/>
          </p:nvPr>
        </p:nvSpPr>
        <p:spPr>
          <a:xfrm>
            <a:off x="1157288" y="1295400"/>
            <a:ext cx="7791450" cy="4800600"/>
          </a:xfrm>
        </p:spPr>
        <p:txBody>
          <a:bodyPr/>
          <a:lstStyle/>
          <a:p>
            <a:pPr>
              <a:buFont typeface="Monotype Sorts" pitchFamily="2" charset="2"/>
              <a:buChar char="n"/>
              <a:defRPr/>
            </a:pPr>
            <a:r>
              <a:rPr lang="en-US"/>
              <a:t>“Assessment”</a:t>
            </a:r>
          </a:p>
          <a:p>
            <a:pPr>
              <a:buFont typeface="Monotype Sorts" pitchFamily="2" charset="2"/>
              <a:buNone/>
              <a:defRPr/>
            </a:pPr>
            <a:r>
              <a:rPr lang="en-US"/>
              <a:t>-- the gathering and integration of psychological-related data for the purpose of making a psychological evaluation, accomplished through the use of tools such as tests, interviews, case studies etc.</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dirty="0"/>
              <a:t>“</a:t>
            </a:r>
            <a:r>
              <a:rPr lang="en-US" dirty="0" smtClean="0"/>
              <a:t>testing/tests”</a:t>
            </a:r>
            <a:endParaRPr lang="en-US" dirty="0"/>
          </a:p>
        </p:txBody>
      </p:sp>
      <p:sp>
        <p:nvSpPr>
          <p:cNvPr id="31747" name="Rectangle 3"/>
          <p:cNvSpPr>
            <a:spLocks noGrp="1" noChangeArrowheads="1"/>
          </p:cNvSpPr>
          <p:nvPr>
            <p:ph type="body" idx="1"/>
          </p:nvPr>
        </p:nvSpPr>
        <p:spPr/>
        <p:txBody>
          <a:bodyPr/>
          <a:lstStyle/>
          <a:p>
            <a:pPr>
              <a:buFont typeface="Monotype Sorts" pitchFamily="2" charset="2"/>
              <a:buNone/>
              <a:defRPr/>
            </a:pPr>
            <a:r>
              <a:rPr lang="en-US" dirty="0"/>
              <a:t>-- the process of measuring variables by means of devices or procedures designed to obtain a sample of </a:t>
            </a:r>
            <a:r>
              <a:rPr lang="en-US" dirty="0" smtClean="0"/>
              <a:t>behavior</a:t>
            </a:r>
          </a:p>
          <a:p>
            <a:pPr>
              <a:buFont typeface="Monotype Sorts" pitchFamily="2" charset="2"/>
              <a:buNone/>
              <a:defRPr/>
            </a:pPr>
            <a:r>
              <a:rPr lang="en-US" dirty="0" smtClean="0"/>
              <a:t>-- instruments</a:t>
            </a:r>
          </a:p>
          <a:p>
            <a:pPr>
              <a:buFont typeface="Monotype Sorts" pitchFamily="2" charset="2"/>
              <a:buNone/>
              <a:defRPr/>
            </a:pPr>
            <a:r>
              <a:rPr lang="en-US" dirty="0" smtClean="0"/>
              <a:t>-- tools</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defRPr/>
            </a:pPr>
            <a:r>
              <a:rPr lang="en-US"/>
              <a:t>“measurement”</a:t>
            </a:r>
          </a:p>
        </p:txBody>
      </p:sp>
      <p:sp>
        <p:nvSpPr>
          <p:cNvPr id="30723" name="Rectangle 3"/>
          <p:cNvSpPr>
            <a:spLocks noGrp="1" noChangeArrowheads="1"/>
          </p:cNvSpPr>
          <p:nvPr>
            <p:ph type="body" idx="1"/>
          </p:nvPr>
        </p:nvSpPr>
        <p:spPr/>
        <p:txBody>
          <a:bodyPr/>
          <a:lstStyle/>
          <a:p>
            <a:pPr>
              <a:buFont typeface="Monotype Sorts" pitchFamily="2" charset="2"/>
              <a:buNone/>
              <a:defRPr/>
            </a:pPr>
            <a:r>
              <a:rPr lang="en-US" dirty="0"/>
              <a:t>-- assigning numbers or symbols to characteristics of people or objects according to rules</a:t>
            </a:r>
            <a:r>
              <a:rPr lang="en-US" dirty="0" smtClean="0"/>
              <a:t>.</a:t>
            </a:r>
          </a:p>
          <a:p>
            <a:pPr>
              <a:buFont typeface="Monotype Sorts" pitchFamily="2" charset="2"/>
              <a:buNone/>
              <a:defRPr/>
            </a:pPr>
            <a:r>
              <a:rPr lang="en-US" dirty="0" smtClean="0"/>
              <a:t>-- unit of measure</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Measure/test/assessment?</a:t>
            </a:r>
            <a:endParaRPr lang="en-US" dirty="0"/>
          </a:p>
        </p:txBody>
      </p:sp>
      <p:sp>
        <p:nvSpPr>
          <p:cNvPr id="3" name="Content Placeholder 2"/>
          <p:cNvSpPr>
            <a:spLocks noGrp="1"/>
          </p:cNvSpPr>
          <p:nvPr>
            <p:ph idx="1"/>
          </p:nvPr>
        </p:nvSpPr>
        <p:spPr/>
        <p:txBody>
          <a:bodyPr/>
          <a:lstStyle/>
          <a:p>
            <a:r>
              <a:rPr lang="en-US" dirty="0" smtClean="0"/>
              <a:t>You take part in a study designed to measure intelligence and as part of that project you complete an inventory related to your study habits which is administered by the graduate student assigned to the project.</a:t>
            </a:r>
            <a:endParaRPr lang="en-US" dirty="0"/>
          </a:p>
        </p:txBody>
      </p:sp>
    </p:spTree>
    <p:extLst>
      <p:ext uri="{BB962C8B-B14F-4D97-AF65-F5344CB8AC3E}">
        <p14:creationId xmlns:p14="http://schemas.microsoft.com/office/powerpoint/2010/main" val="125607877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Measure/test/assessment?</a:t>
            </a:r>
            <a:endParaRPr lang="en-US" dirty="0"/>
          </a:p>
        </p:txBody>
      </p:sp>
      <p:sp>
        <p:nvSpPr>
          <p:cNvPr id="3" name="Content Placeholder 2"/>
          <p:cNvSpPr>
            <a:spLocks noGrp="1"/>
          </p:cNvSpPr>
          <p:nvPr>
            <p:ph idx="1"/>
          </p:nvPr>
        </p:nvSpPr>
        <p:spPr/>
        <p:txBody>
          <a:bodyPr/>
          <a:lstStyle/>
          <a:p>
            <a:r>
              <a:rPr lang="en-US" dirty="0" smtClean="0"/>
              <a:t>You take part in a study designed to measure intelligence and as part of that project you complete an inventory related to your study habits which is then  added to the overall data bank by the researcher.</a:t>
            </a:r>
            <a:endParaRPr lang="en-US" dirty="0"/>
          </a:p>
        </p:txBody>
      </p:sp>
    </p:spTree>
    <p:extLst>
      <p:ext uri="{BB962C8B-B14F-4D97-AF65-F5344CB8AC3E}">
        <p14:creationId xmlns:p14="http://schemas.microsoft.com/office/powerpoint/2010/main" val="41297742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Measure/test/assessment?</a:t>
            </a:r>
            <a:endParaRPr lang="en-US" dirty="0"/>
          </a:p>
        </p:txBody>
      </p:sp>
      <p:sp>
        <p:nvSpPr>
          <p:cNvPr id="3" name="Content Placeholder 2"/>
          <p:cNvSpPr>
            <a:spLocks noGrp="1"/>
          </p:cNvSpPr>
          <p:nvPr>
            <p:ph idx="1"/>
          </p:nvPr>
        </p:nvSpPr>
        <p:spPr/>
        <p:txBody>
          <a:bodyPr/>
          <a:lstStyle/>
          <a:p>
            <a:r>
              <a:rPr lang="en-US" dirty="0" smtClean="0"/>
              <a:t>You take part in a study designed to measure intellectual ability and as part of that project you complete a set of inventories related to your study habits, your learning style and your course grades. Your resulting profile is then entered into the overall data bank by the researcher.</a:t>
            </a:r>
            <a:endParaRPr lang="en-US" dirty="0"/>
          </a:p>
        </p:txBody>
      </p:sp>
    </p:spTree>
    <p:extLst>
      <p:ext uri="{BB962C8B-B14F-4D97-AF65-F5344CB8AC3E}">
        <p14:creationId xmlns:p14="http://schemas.microsoft.com/office/powerpoint/2010/main" val="23322103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219200" y="762000"/>
            <a:ext cx="7715250" cy="2286000"/>
          </a:xfrm>
        </p:spPr>
        <p:txBody>
          <a:bodyPr/>
          <a:lstStyle/>
          <a:p>
            <a:pPr algn="ctr">
              <a:defRPr/>
            </a:pPr>
            <a:r>
              <a:rPr lang="en-US" sz="6000"/>
              <a:t>Assessment Instruments</a:t>
            </a:r>
          </a:p>
        </p:txBody>
      </p:sp>
      <p:sp>
        <p:nvSpPr>
          <p:cNvPr id="16387" name="Rectangle 3"/>
          <p:cNvSpPr>
            <a:spLocks noGrp="1" noChangeArrowheads="1"/>
          </p:cNvSpPr>
          <p:nvPr>
            <p:ph type="body" idx="1"/>
          </p:nvPr>
        </p:nvSpPr>
        <p:spPr>
          <a:xfrm>
            <a:off x="1143000" y="3276600"/>
            <a:ext cx="7791450" cy="2438400"/>
          </a:xfrm>
        </p:spPr>
        <p:txBody>
          <a:bodyPr/>
          <a:lstStyle/>
          <a:p>
            <a:pPr>
              <a:buFont typeface="Monotype Sorts" pitchFamily="2" charset="2"/>
              <a:buNone/>
              <a:defRPr/>
            </a:pP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defRPr/>
            </a:pPr>
            <a:r>
              <a:rPr lang="en-US"/>
              <a:t>Defining features of tests</a:t>
            </a:r>
          </a:p>
        </p:txBody>
      </p:sp>
      <p:sp>
        <p:nvSpPr>
          <p:cNvPr id="44035" name="Rectangle 3"/>
          <p:cNvSpPr>
            <a:spLocks noGrp="1" noChangeArrowheads="1"/>
          </p:cNvSpPr>
          <p:nvPr>
            <p:ph type="body" idx="1"/>
          </p:nvPr>
        </p:nvSpPr>
        <p:spPr/>
        <p:txBody>
          <a:bodyPr/>
          <a:lstStyle/>
          <a:p>
            <a:pPr>
              <a:buFont typeface="Monotype Sorts" pitchFamily="2" charset="2"/>
              <a:buChar char="n"/>
              <a:defRPr/>
            </a:pPr>
            <a:r>
              <a:rPr lang="en-US" dirty="0"/>
              <a:t>“A sample of behavior…</a:t>
            </a:r>
          </a:p>
          <a:p>
            <a:pPr>
              <a:buFont typeface="Monotype Sorts" pitchFamily="2" charset="2"/>
              <a:buChar char="n"/>
              <a:defRPr/>
            </a:pPr>
            <a:r>
              <a:rPr lang="en-US" dirty="0"/>
              <a:t>obtained under standardized conditions….</a:t>
            </a:r>
          </a:p>
          <a:p>
            <a:pPr>
              <a:buFont typeface="Monotype Sorts" pitchFamily="2" charset="2"/>
              <a:buChar char="n"/>
              <a:defRPr/>
            </a:pPr>
            <a:r>
              <a:rPr lang="en-US" dirty="0"/>
              <a:t>with established rules for scoring”</a:t>
            </a:r>
          </a:p>
          <a:p>
            <a:pPr>
              <a:buFont typeface="Monotype Sorts" pitchFamily="2" charset="2"/>
              <a:buChar char="n"/>
              <a:defRPr/>
            </a:pPr>
            <a:r>
              <a:rPr lang="en-US" dirty="0" smtClean="0"/>
              <a:t>** has </a:t>
            </a:r>
            <a:r>
              <a:rPr lang="en-US" dirty="0"/>
              <a:t>norms or standards</a:t>
            </a:r>
          </a:p>
          <a:p>
            <a:pPr>
              <a:buFont typeface="Monotype Sorts" pitchFamily="2" charset="2"/>
              <a:buChar char="n"/>
              <a:defRPr/>
            </a:pPr>
            <a:r>
              <a:rPr lang="en-US" dirty="0" smtClean="0"/>
              <a:t>** used </a:t>
            </a:r>
            <a:r>
              <a:rPr lang="en-US" dirty="0"/>
              <a:t>to predict of nontest behavior</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azures">
  <a:themeElements>
    <a:clrScheme name="">
      <a:dk1>
        <a:srgbClr val="000000"/>
      </a:dk1>
      <a:lt1>
        <a:srgbClr val="FFFFFF"/>
      </a:lt1>
      <a:dk2>
        <a:srgbClr val="114FFB"/>
      </a:dk2>
      <a:lt2>
        <a:srgbClr val="8CF4EA"/>
      </a:lt2>
      <a:accent1>
        <a:srgbClr val="00B7A5"/>
      </a:accent1>
      <a:accent2>
        <a:srgbClr val="D49FFF"/>
      </a:accent2>
      <a:accent3>
        <a:srgbClr val="AAB2FD"/>
      </a:accent3>
      <a:accent4>
        <a:srgbClr val="DADADA"/>
      </a:accent4>
      <a:accent5>
        <a:srgbClr val="AAD8CF"/>
      </a:accent5>
      <a:accent6>
        <a:srgbClr val="C090E7"/>
      </a:accent6>
      <a:hlink>
        <a:srgbClr val="7B00E4"/>
      </a:hlink>
      <a:folHlink>
        <a:srgbClr val="618FFD"/>
      </a:folHlink>
    </a:clrScheme>
    <a:fontScheme name="azures.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s.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zures.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zures.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zures.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zures.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zures.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zures.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6877</TotalTime>
  <Pages>6</Pages>
  <Words>409</Words>
  <Application>Microsoft Office PowerPoint</Application>
  <PresentationFormat>On-screen Show (4:3)</PresentationFormat>
  <Paragraphs>65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azures</vt:lpstr>
      <vt:lpstr>Assessment/tests/measures</vt:lpstr>
      <vt:lpstr>“Definitions”</vt:lpstr>
      <vt:lpstr>“testing/tests”</vt:lpstr>
      <vt:lpstr>“measurement”</vt:lpstr>
      <vt:lpstr>Measure/test/assessment?</vt:lpstr>
      <vt:lpstr>Measure/test/assessment?</vt:lpstr>
      <vt:lpstr>Measure/test/assessment?</vt:lpstr>
      <vt:lpstr>Assessment Instruments</vt:lpstr>
      <vt:lpstr>Defining features of tests</vt:lpstr>
      <vt:lpstr>Characteristics of Tests</vt:lpstr>
      <vt:lpstr>Characteristics of Tests cont….</vt:lpstr>
      <vt:lpstr>Project assignment #1</vt:lpstr>
      <vt:lpstr>Assessment tools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dc:title>
  <dc:subject>methods used in research on education</dc:subject>
  <dc:creator>Margaret D Anderson</dc:creator>
  <cp:lastModifiedBy>SUNY Cortland</cp:lastModifiedBy>
  <cp:revision>75</cp:revision>
  <cp:lastPrinted>1601-01-01T00:00:00Z</cp:lastPrinted>
  <dcterms:created xsi:type="dcterms:W3CDTF">1998-01-27T08:49:38Z</dcterms:created>
  <dcterms:modified xsi:type="dcterms:W3CDTF">2014-02-03T19:25:11Z</dcterms:modified>
</cp:coreProperties>
</file>