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360" r:id="rId2"/>
    <p:sldId id="363" r:id="rId3"/>
    <p:sldId id="343" r:id="rId4"/>
    <p:sldId id="361" r:id="rId5"/>
    <p:sldId id="364" r:id="rId6"/>
    <p:sldId id="340" r:id="rId7"/>
    <p:sldId id="330" r:id="rId8"/>
    <p:sldId id="331" r:id="rId9"/>
    <p:sldId id="332" r:id="rId10"/>
    <p:sldId id="333" r:id="rId11"/>
    <p:sldId id="334" r:id="rId12"/>
    <p:sldId id="348" r:id="rId13"/>
    <p:sldId id="366" r:id="rId14"/>
    <p:sldId id="335" r:id="rId15"/>
    <p:sldId id="336" r:id="rId16"/>
    <p:sldId id="353" r:id="rId17"/>
    <p:sldId id="352" r:id="rId18"/>
    <p:sldId id="365" r:id="rId19"/>
    <p:sldId id="362" r:id="rId20"/>
    <p:sldId id="344" r:id="rId21"/>
    <p:sldId id="358" r:id="rId22"/>
    <p:sldId id="359" r:id="rId23"/>
    <p:sldId id="351" r:id="rId24"/>
    <p:sldId id="350" r:id="rId25"/>
    <p:sldId id="338" r:id="rId26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59742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4078826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0875" y="609600"/>
            <a:ext cx="1947863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7288" y="609600"/>
            <a:ext cx="5691187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0" y="609600"/>
            <a:ext cx="77152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57288" y="1981200"/>
            <a:ext cx="3819525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129213" y="1981200"/>
            <a:ext cx="3819525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7288" y="1981200"/>
            <a:ext cx="381952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9213" y="1981200"/>
            <a:ext cx="381952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0000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57288" y="1981200"/>
            <a:ext cx="779145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181100" y="609600"/>
            <a:ext cx="771525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grpSp>
        <p:nvGrpSpPr>
          <p:cNvPr id="1059" name="Group 35"/>
          <p:cNvGrpSpPr>
            <a:grpSpLocks/>
          </p:cNvGrpSpPr>
          <p:nvPr/>
        </p:nvGrpSpPr>
        <p:grpSpPr bwMode="auto">
          <a:xfrm>
            <a:off x="0" y="0"/>
            <a:ext cx="1085850" cy="6845300"/>
            <a:chOff x="0" y="0"/>
            <a:chExt cx="684" cy="4312"/>
          </a:xfrm>
        </p:grpSpPr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684" cy="4312"/>
            </a:xfrm>
            <a:prstGeom prst="rect">
              <a:avLst/>
            </a:prstGeom>
            <a:gradFill rotWithShape="0">
              <a:gsLst>
                <a:gs pos="0">
                  <a:srgbClr val="114FFB"/>
                </a:gs>
                <a:gs pos="50000">
                  <a:srgbClr val="114FFB">
                    <a:gamma/>
                    <a:shade val="20000"/>
                    <a:invGamma/>
                  </a:srgbClr>
                </a:gs>
                <a:gs pos="100000">
                  <a:srgbClr val="114FFB"/>
                </a:gs>
              </a:gsLst>
              <a:lin ang="540000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58" name="Group 34"/>
            <p:cNvGrpSpPr>
              <a:grpSpLocks/>
            </p:cNvGrpSpPr>
            <p:nvPr/>
          </p:nvGrpSpPr>
          <p:grpSpPr bwMode="auto">
            <a:xfrm>
              <a:off x="48" y="102"/>
              <a:ext cx="96" cy="4122"/>
              <a:chOff x="48" y="102"/>
              <a:chExt cx="96" cy="4122"/>
            </a:xfrm>
          </p:grpSpPr>
          <p:sp>
            <p:nvSpPr>
              <p:cNvPr id="1029" name="Rectangle 5"/>
              <p:cNvSpPr>
                <a:spLocks noChangeArrowheads="1"/>
              </p:cNvSpPr>
              <p:nvPr/>
            </p:nvSpPr>
            <p:spPr bwMode="auto">
              <a:xfrm>
                <a:off x="48" y="110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" name="Rectangle 6"/>
              <p:cNvSpPr>
                <a:spLocks noChangeArrowheads="1"/>
              </p:cNvSpPr>
              <p:nvPr/>
            </p:nvSpPr>
            <p:spPr bwMode="auto">
              <a:xfrm>
                <a:off x="48" y="124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" name="Rectangle 7"/>
              <p:cNvSpPr>
                <a:spLocks noChangeArrowheads="1"/>
              </p:cNvSpPr>
              <p:nvPr/>
            </p:nvSpPr>
            <p:spPr bwMode="auto">
              <a:xfrm>
                <a:off x="48" y="139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" name="Rectangle 8"/>
              <p:cNvSpPr>
                <a:spLocks noChangeArrowheads="1"/>
              </p:cNvSpPr>
              <p:nvPr/>
            </p:nvSpPr>
            <p:spPr bwMode="auto">
              <a:xfrm>
                <a:off x="48" y="153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" name="Rectangle 9"/>
              <p:cNvSpPr>
                <a:spLocks noChangeArrowheads="1"/>
              </p:cNvSpPr>
              <p:nvPr/>
            </p:nvSpPr>
            <p:spPr bwMode="auto">
              <a:xfrm>
                <a:off x="48" y="168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" name="Rectangle 10"/>
              <p:cNvSpPr>
                <a:spLocks noChangeArrowheads="1"/>
              </p:cNvSpPr>
              <p:nvPr/>
            </p:nvSpPr>
            <p:spPr bwMode="auto">
              <a:xfrm>
                <a:off x="48" y="182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48" y="196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48" y="211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48" y="225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48" y="240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" name="Rectangle 15"/>
              <p:cNvSpPr>
                <a:spLocks noChangeArrowheads="1"/>
              </p:cNvSpPr>
              <p:nvPr/>
            </p:nvSpPr>
            <p:spPr bwMode="auto">
              <a:xfrm>
                <a:off x="48" y="254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48" y="268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" name="Rectangle 17"/>
              <p:cNvSpPr>
                <a:spLocks noChangeArrowheads="1"/>
              </p:cNvSpPr>
              <p:nvPr/>
            </p:nvSpPr>
            <p:spPr bwMode="auto">
              <a:xfrm>
                <a:off x="48" y="283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2" name="Rectangle 18"/>
              <p:cNvSpPr>
                <a:spLocks noChangeArrowheads="1"/>
              </p:cNvSpPr>
              <p:nvPr/>
            </p:nvSpPr>
            <p:spPr bwMode="auto">
              <a:xfrm>
                <a:off x="48" y="297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3" name="Rectangle 19"/>
              <p:cNvSpPr>
                <a:spLocks noChangeArrowheads="1"/>
              </p:cNvSpPr>
              <p:nvPr/>
            </p:nvSpPr>
            <p:spPr bwMode="auto">
              <a:xfrm>
                <a:off x="48" y="312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Rectangle 20"/>
              <p:cNvSpPr>
                <a:spLocks noChangeArrowheads="1"/>
              </p:cNvSpPr>
              <p:nvPr/>
            </p:nvSpPr>
            <p:spPr bwMode="auto">
              <a:xfrm>
                <a:off x="48" y="326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" name="Rectangle 21"/>
              <p:cNvSpPr>
                <a:spLocks noChangeArrowheads="1"/>
              </p:cNvSpPr>
              <p:nvPr/>
            </p:nvSpPr>
            <p:spPr bwMode="auto">
              <a:xfrm>
                <a:off x="48" y="340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" name="Rectangle 22"/>
              <p:cNvSpPr>
                <a:spLocks noChangeArrowheads="1"/>
              </p:cNvSpPr>
              <p:nvPr/>
            </p:nvSpPr>
            <p:spPr bwMode="auto">
              <a:xfrm>
                <a:off x="48" y="355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" name="Rectangle 23"/>
              <p:cNvSpPr>
                <a:spLocks noChangeArrowheads="1"/>
              </p:cNvSpPr>
              <p:nvPr/>
            </p:nvSpPr>
            <p:spPr bwMode="auto">
              <a:xfrm>
                <a:off x="48" y="369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8" name="Rectangle 24"/>
              <p:cNvSpPr>
                <a:spLocks noChangeArrowheads="1"/>
              </p:cNvSpPr>
              <p:nvPr/>
            </p:nvSpPr>
            <p:spPr bwMode="auto">
              <a:xfrm>
                <a:off x="48" y="384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" name="Rectangle 25"/>
              <p:cNvSpPr>
                <a:spLocks noChangeArrowheads="1"/>
              </p:cNvSpPr>
              <p:nvPr/>
            </p:nvSpPr>
            <p:spPr bwMode="auto">
              <a:xfrm>
                <a:off x="48" y="398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" name="Rectangle 26"/>
              <p:cNvSpPr>
                <a:spLocks noChangeArrowheads="1"/>
              </p:cNvSpPr>
              <p:nvPr/>
            </p:nvSpPr>
            <p:spPr bwMode="auto">
              <a:xfrm>
                <a:off x="48" y="412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1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3" name="Rectangle 29"/>
              <p:cNvSpPr>
                <a:spLocks noChangeArrowheads="1"/>
              </p:cNvSpPr>
              <p:nvPr/>
            </p:nvSpPr>
            <p:spPr bwMode="auto">
              <a:xfrm>
                <a:off x="48" y="39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" name="Rectangle 30"/>
              <p:cNvSpPr>
                <a:spLocks noChangeArrowheads="1"/>
              </p:cNvSpPr>
              <p:nvPr/>
            </p:nvSpPr>
            <p:spPr bwMode="auto">
              <a:xfrm>
                <a:off x="48" y="53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" name="Rectangle 31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" name="Rectangle 32"/>
              <p:cNvSpPr>
                <a:spLocks noChangeArrowheads="1"/>
              </p:cNvSpPr>
              <p:nvPr/>
            </p:nvSpPr>
            <p:spPr bwMode="auto">
              <a:xfrm>
                <a:off x="48" y="82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7" name="Rectangle 33"/>
              <p:cNvSpPr>
                <a:spLocks noChangeArrowheads="1"/>
              </p:cNvSpPr>
              <p:nvPr/>
            </p:nvSpPr>
            <p:spPr bwMode="auto">
              <a:xfrm>
                <a:off x="48" y="96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27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Monotype Sorts" pitchFamily="2" charset="2"/>
        <a:buChar char="u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F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181100" y="609600"/>
            <a:ext cx="7715250" cy="2209800"/>
          </a:xfrm>
          <a:noFill/>
          <a:ln/>
        </p:spPr>
        <p:txBody>
          <a:bodyPr/>
          <a:lstStyle/>
          <a:p>
            <a:pPr algn="ctr"/>
            <a:r>
              <a:rPr lang="en-US"/>
              <a:t>State vs Trait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7288" y="3505200"/>
            <a:ext cx="7791450" cy="2590800"/>
          </a:xfrm>
          <a:noFill/>
          <a:ln/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dirty="0" smtClean="0"/>
              <a:t>Constructs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7499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Negative Correlation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64" name="Picture 4" descr="negcor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362200"/>
            <a:ext cx="2819400" cy="2895600"/>
          </a:xfrm>
          <a:prstGeom prst="rect">
            <a:avLst/>
          </a:prstGeom>
          <a:noFill/>
        </p:spPr>
      </p:pic>
      <p:pic>
        <p:nvPicPr>
          <p:cNvPr id="92165" name="Picture 5" descr="negcor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2362200"/>
            <a:ext cx="3048000" cy="29813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No correlation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3188" name="Picture 4" descr="nocor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2286000"/>
            <a:ext cx="3505200" cy="3429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Correlation values	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/>
              <a:t>-1 to +1</a:t>
            </a:r>
          </a:p>
          <a:p>
            <a:pPr>
              <a:buFont typeface="Monotype Sorts" pitchFamily="2" charset="2"/>
              <a:buNone/>
            </a:pPr>
            <a:r>
              <a:rPr lang="en-US"/>
              <a:t>.56, -.45, -.09, .89, -.93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4469" y="1981200"/>
            <a:ext cx="6037088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04696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Appropriate </a:t>
            </a:r>
            <a:r>
              <a:rPr lang="en-US" dirty="0"/>
              <a:t>Correlations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/>
              <a:t>1 - data must be linear not curvilinear (determine by scatterplot)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Curvilinear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5236" name="Picture 4" descr="cur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133600"/>
            <a:ext cx="5257800" cy="39624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7715250" cy="1143000"/>
          </a:xfrm>
        </p:spPr>
        <p:txBody>
          <a:bodyPr/>
          <a:lstStyle/>
          <a:p>
            <a:r>
              <a:rPr lang="en-US" dirty="0" smtClean="0"/>
              <a:t>Appropriate </a:t>
            </a:r>
            <a:r>
              <a:rPr lang="en-US" dirty="0"/>
              <a:t>Correlation </a:t>
            </a:r>
            <a:r>
              <a:rPr lang="en-US" dirty="0" smtClean="0"/>
              <a:t>to use</a:t>
            </a:r>
            <a:endParaRPr lang="en-US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600200"/>
            <a:ext cx="7791450" cy="47244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dirty="0"/>
              <a:t>1 – linear data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2 - type of scale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</a:t>
            </a:r>
            <a:r>
              <a:rPr lang="en-US" dirty="0" smtClean="0"/>
              <a:t>interval (or ratio) </a:t>
            </a:r>
            <a:r>
              <a:rPr lang="en-US" dirty="0"/>
              <a:t>= Pearson r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ordinal = Spearman rho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3 - number of </a:t>
            </a:r>
            <a:r>
              <a:rPr lang="en-US" dirty="0" smtClean="0"/>
              <a:t>subjects</a:t>
            </a:r>
            <a:endParaRPr lang="en-US" dirty="0"/>
          </a:p>
          <a:p>
            <a:pPr>
              <a:buFont typeface="Monotype Sorts" pitchFamily="2" charset="2"/>
              <a:buNone/>
            </a:pPr>
            <a:r>
              <a:rPr lang="en-US" dirty="0"/>
              <a:t>	more than 30 = Pearson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fewer than 30 = Spearman</a:t>
            </a:r>
          </a:p>
          <a:p>
            <a:pPr>
              <a:buFont typeface="Monotype Sorts" pitchFamily="2" charset="2"/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715250" cy="990600"/>
          </a:xfrm>
        </p:spPr>
        <p:txBody>
          <a:bodyPr/>
          <a:lstStyle/>
          <a:p>
            <a:pPr algn="ctr"/>
            <a:r>
              <a:rPr lang="en-US" dirty="0" smtClean="0"/>
              <a:t>Decision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143000"/>
            <a:ext cx="7791450" cy="5029200"/>
          </a:xfrm>
        </p:spPr>
        <p:txBody>
          <a:bodyPr/>
          <a:lstStyle/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Linear</a:t>
            </a:r>
          </a:p>
          <a:p>
            <a:pPr>
              <a:buNone/>
            </a:pPr>
            <a:r>
              <a:rPr lang="en-US" dirty="0" smtClean="0"/>
              <a:t>No = no </a:t>
            </a:r>
            <a:r>
              <a:rPr lang="en-US" dirty="0" err="1" smtClean="0"/>
              <a:t>corr</a:t>
            </a:r>
            <a:r>
              <a:rPr lang="en-US" dirty="0" smtClean="0"/>
              <a:t>		yes = </a:t>
            </a:r>
            <a:r>
              <a:rPr lang="en-US" dirty="0" err="1" smtClean="0"/>
              <a:t>corr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		    Scale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ordinal = rho 	interval = r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			     number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	   &lt; 30 = rho	    &gt; 30 = r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 bwMode="auto">
          <a:xfrm rot="10800000" flipV="1">
            <a:off x="2362200" y="1600200"/>
            <a:ext cx="114300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3581400" y="1600200"/>
            <a:ext cx="144780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rot="5400000">
            <a:off x="5486400" y="2362200"/>
            <a:ext cx="4572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rot="10800000" flipV="1">
            <a:off x="4267200" y="2819400"/>
            <a:ext cx="137160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5715000" y="2819400"/>
            <a:ext cx="91440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rot="5400000">
            <a:off x="6591300" y="3543300"/>
            <a:ext cx="3810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rot="10800000" flipV="1">
            <a:off x="5867400" y="3962400"/>
            <a:ext cx="99060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6934200" y="3962400"/>
            <a:ext cx="68580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question #6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correlation formula would you use when correlating the scores from your measure with another variable?</a:t>
            </a:r>
          </a:p>
          <a:p>
            <a:r>
              <a:rPr lang="en-US" dirty="0" smtClean="0"/>
              <a:t>Why would you use </a:t>
            </a:r>
            <a:r>
              <a:rPr lang="en-US" smtClean="0"/>
              <a:t>that formula?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144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correlations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Correlations between more than one variable done at the same time.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104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question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your test measure a state or a trait?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5980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Multiple regression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Relationship between more variables</a:t>
            </a:r>
          </a:p>
          <a:p>
            <a:r>
              <a:rPr lang="en-US"/>
              <a:t>Uses specific predictor and criterion variables</a:t>
            </a:r>
          </a:p>
          <a:p>
            <a:r>
              <a:rPr lang="en-US"/>
              <a:t>Looks at relationships between predictors</a:t>
            </a:r>
          </a:p>
          <a:p>
            <a:r>
              <a:rPr lang="en-US"/>
              <a:t>Can factor out partial relationships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Multiple regression - example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Grad </a:t>
            </a:r>
            <a:r>
              <a:rPr lang="en-US" dirty="0" smtClean="0"/>
              <a:t>school grade performance = criterion (or outcome)</a:t>
            </a:r>
          </a:p>
          <a:p>
            <a:r>
              <a:rPr lang="en-US" dirty="0" smtClean="0"/>
              <a:t>Predictor </a:t>
            </a:r>
            <a:r>
              <a:rPr lang="en-US" dirty="0"/>
              <a:t>variables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       = </a:t>
            </a:r>
            <a:r>
              <a:rPr lang="en-US" dirty="0" smtClean="0"/>
              <a:t>undergrad GPA</a:t>
            </a:r>
            <a:endParaRPr lang="en-US" dirty="0"/>
          </a:p>
          <a:p>
            <a:pPr>
              <a:buFont typeface="Monotype Sorts" pitchFamily="2" charset="2"/>
              <a:buNone/>
            </a:pPr>
            <a:r>
              <a:rPr lang="en-US" dirty="0"/>
              <a:t>       = </a:t>
            </a:r>
            <a:r>
              <a:rPr lang="en-US" dirty="0" smtClean="0"/>
              <a:t>GRE scores</a:t>
            </a:r>
            <a:endParaRPr lang="en-US" dirty="0"/>
          </a:p>
          <a:p>
            <a:pPr>
              <a:buFont typeface="Monotype Sorts" pitchFamily="2" charset="2"/>
              <a:buNone/>
            </a:pPr>
            <a:r>
              <a:rPr lang="en-US" dirty="0"/>
              <a:t>       </a:t>
            </a:r>
            <a:r>
              <a:rPr lang="en-US" dirty="0" smtClean="0"/>
              <a:t>= Quality of statement of purpose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Multiple regression data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u="sng" dirty="0"/>
              <a:t>Predictor</a:t>
            </a:r>
            <a:r>
              <a:rPr lang="en-US" dirty="0"/>
              <a:t>		</a:t>
            </a:r>
            <a:r>
              <a:rPr lang="en-US" u="sng" dirty="0"/>
              <a:t>Beta (=r)</a:t>
            </a:r>
            <a:r>
              <a:rPr lang="en-US" dirty="0"/>
              <a:t>	  </a:t>
            </a:r>
            <a:r>
              <a:rPr lang="en-US" u="sng" dirty="0"/>
              <a:t>significance (p)</a:t>
            </a:r>
          </a:p>
          <a:p>
            <a:pPr>
              <a:buFont typeface="Monotype Sorts" pitchFamily="2" charset="2"/>
              <a:buNone/>
            </a:pPr>
            <a:r>
              <a:rPr lang="en-US" dirty="0" smtClean="0"/>
              <a:t>GPA	</a:t>
            </a:r>
            <a:r>
              <a:rPr lang="en-US" dirty="0"/>
              <a:t>		     </a:t>
            </a:r>
            <a:r>
              <a:rPr lang="en-US" dirty="0" smtClean="0"/>
              <a:t>.80</a:t>
            </a:r>
            <a:r>
              <a:rPr lang="en-US" dirty="0"/>
              <a:t>		.01</a:t>
            </a:r>
          </a:p>
          <a:p>
            <a:pPr>
              <a:buFont typeface="Monotype Sorts" pitchFamily="2" charset="2"/>
              <a:buNone/>
            </a:pPr>
            <a:r>
              <a:rPr lang="en-US" dirty="0" smtClean="0"/>
              <a:t>GRE	</a:t>
            </a:r>
            <a:r>
              <a:rPr lang="en-US" dirty="0"/>
              <a:t>		     </a:t>
            </a:r>
            <a:r>
              <a:rPr lang="en-US" dirty="0" smtClean="0"/>
              <a:t>.55</a:t>
            </a:r>
            <a:r>
              <a:rPr lang="en-US" dirty="0"/>
              <a:t>		.05</a:t>
            </a:r>
          </a:p>
          <a:p>
            <a:pPr>
              <a:buFont typeface="Monotype Sorts" pitchFamily="2" charset="2"/>
              <a:buNone/>
            </a:pPr>
            <a:r>
              <a:rPr lang="en-US" dirty="0" smtClean="0"/>
              <a:t>statement</a:t>
            </a:r>
            <a:r>
              <a:rPr lang="en-US" dirty="0"/>
              <a:t>		     </a:t>
            </a:r>
            <a:r>
              <a:rPr lang="en-US" dirty="0" smtClean="0"/>
              <a:t>.20</a:t>
            </a:r>
            <a:r>
              <a:rPr lang="en-US" dirty="0"/>
              <a:t>		</a:t>
            </a:r>
            <a:r>
              <a:rPr lang="en-US" dirty="0" smtClean="0"/>
              <a:t>.20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regression </a:t>
            </a:r>
            <a:r>
              <a:rPr lang="en-US" dirty="0" smtClean="0"/>
              <a:t>– example 2</a:t>
            </a:r>
            <a:endParaRPr lang="en-US" dirty="0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Predictor variables = Metacognition, Locus of Control, Learning Style</a:t>
            </a:r>
          </a:p>
          <a:p>
            <a:r>
              <a:rPr lang="en-US"/>
              <a:t>Criterion variable = academic performance (grade)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Multiple regression data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u="sng"/>
              <a:t>Predictor</a:t>
            </a:r>
            <a:r>
              <a:rPr lang="en-US"/>
              <a:t>		</a:t>
            </a:r>
            <a:r>
              <a:rPr lang="en-US" u="sng"/>
              <a:t>Beta (=r)</a:t>
            </a:r>
            <a:r>
              <a:rPr lang="en-US"/>
              <a:t>	  </a:t>
            </a:r>
            <a:r>
              <a:rPr lang="en-US" u="sng"/>
              <a:t>significance (p)</a:t>
            </a:r>
          </a:p>
          <a:p>
            <a:pPr>
              <a:buFont typeface="Monotype Sorts" pitchFamily="2" charset="2"/>
              <a:buNone/>
            </a:pPr>
            <a:r>
              <a:rPr lang="en-US"/>
              <a:t>Meta.		     .75		.01</a:t>
            </a:r>
          </a:p>
          <a:p>
            <a:pPr>
              <a:buFont typeface="Monotype Sorts" pitchFamily="2" charset="2"/>
              <a:buNone/>
            </a:pPr>
            <a:r>
              <a:rPr lang="en-US"/>
              <a:t>LofC			     .65		.05</a:t>
            </a:r>
          </a:p>
          <a:p>
            <a:pPr>
              <a:buFont typeface="Monotype Sorts" pitchFamily="2" charset="2"/>
              <a:buNone/>
            </a:pPr>
            <a:r>
              <a:rPr lang="en-US"/>
              <a:t>L.S.			     .32		.15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Criterion vs Norm referenced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Criterion reference = compares to established standard, well defined objectives</a:t>
            </a:r>
          </a:p>
          <a:p>
            <a:r>
              <a:rPr lang="en-US"/>
              <a:t>Norm referenced = compares each score to other scores, relative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Types of norms?????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746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question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sort of norms would be appropriate to collect to standardize your measure?</a:t>
            </a:r>
          </a:p>
          <a:p>
            <a:r>
              <a:rPr lang="en-US" dirty="0" smtClean="0"/>
              <a:t>Why did you select those norms?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906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Sampling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Random</a:t>
            </a:r>
          </a:p>
          <a:p>
            <a:r>
              <a:rPr lang="en-US"/>
              <a:t>Stratified</a:t>
            </a:r>
          </a:p>
          <a:p>
            <a:r>
              <a:rPr lang="en-US"/>
              <a:t>Purposive</a:t>
            </a:r>
          </a:p>
          <a:p>
            <a:r>
              <a:rPr lang="en-US"/>
              <a:t>Incidental/convenience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Correlations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NOT causal</a:t>
            </a:r>
          </a:p>
          <a:p>
            <a:r>
              <a:rPr lang="en-US"/>
              <a:t>relationship between variables</a:t>
            </a:r>
          </a:p>
          <a:p>
            <a:r>
              <a:rPr lang="en-US"/>
              <a:t>predictive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81100" y="0"/>
            <a:ext cx="7715250" cy="914400"/>
          </a:xfrm>
        </p:spPr>
        <p:txBody>
          <a:bodyPr/>
          <a:lstStyle/>
          <a:p>
            <a:pPr algn="ctr"/>
            <a:r>
              <a:rPr lang="en-US"/>
              <a:t>Scatterplot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sz="half" idx="1"/>
          </p:nvPr>
        </p:nvSpPr>
        <p:spPr>
          <a:xfrm flipH="1">
            <a:off x="-533400" y="5943600"/>
            <a:ext cx="1690688" cy="152400"/>
          </a:xfrm>
        </p:spPr>
        <p:txBody>
          <a:bodyPr/>
          <a:lstStyle/>
          <a:p>
            <a:endParaRPr lang="en-US" sz="2800"/>
          </a:p>
        </p:txBody>
      </p:sp>
      <p:pic>
        <p:nvPicPr>
          <p:cNvPr id="90116" name="Picture 4" descr="scatterplot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09800" y="1447800"/>
            <a:ext cx="5486400" cy="396875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Positive Correlation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1140" name="Picture 4" descr="poscor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209800"/>
            <a:ext cx="3124200" cy="2955925"/>
          </a:xfrm>
          <a:prstGeom prst="rect">
            <a:avLst/>
          </a:prstGeom>
          <a:noFill/>
        </p:spPr>
      </p:pic>
      <p:pic>
        <p:nvPicPr>
          <p:cNvPr id="91141" name="Picture 5" descr="poscorr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2209800"/>
            <a:ext cx="3011488" cy="2895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zures.ppt">
  <a:themeElements>
    <a:clrScheme name="">
      <a:dk1>
        <a:srgbClr val="000000"/>
      </a:dk1>
      <a:lt1>
        <a:srgbClr val="FFFFFF"/>
      </a:lt1>
      <a:dk2>
        <a:srgbClr val="114FFB"/>
      </a:dk2>
      <a:lt2>
        <a:srgbClr val="8CF4EA"/>
      </a:lt2>
      <a:accent1>
        <a:srgbClr val="00B7A5"/>
      </a:accent1>
      <a:accent2>
        <a:srgbClr val="D49FFF"/>
      </a:accent2>
      <a:accent3>
        <a:srgbClr val="AAB2FD"/>
      </a:accent3>
      <a:accent4>
        <a:srgbClr val="DADADA"/>
      </a:accent4>
      <a:accent5>
        <a:srgbClr val="AAD8CF"/>
      </a:accent5>
      <a:accent6>
        <a:srgbClr val="C090E7"/>
      </a:accent6>
      <a:hlink>
        <a:srgbClr val="7B00E4"/>
      </a:hlink>
      <a:folHlink>
        <a:srgbClr val="618FFD"/>
      </a:folHlink>
    </a:clrScheme>
    <a:fontScheme name="azures.pp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zures.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s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s.pp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s.pp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s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s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s.pp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c:\projects\pp4eng\common\template\sldshow\azures.ppt</Template>
  <TotalTime>2286</TotalTime>
  <Pages>3</Pages>
  <Words>270</Words>
  <Application>Microsoft Office PowerPoint</Application>
  <PresentationFormat>On-screen Show (4:3)</PresentationFormat>
  <Paragraphs>75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azures.ppt</vt:lpstr>
      <vt:lpstr>State vs Trait</vt:lpstr>
      <vt:lpstr>Project question 4</vt:lpstr>
      <vt:lpstr>Criterion vs Norm referenced</vt:lpstr>
      <vt:lpstr>Norms</vt:lpstr>
      <vt:lpstr>Project question 5</vt:lpstr>
      <vt:lpstr>Sampling</vt:lpstr>
      <vt:lpstr>Correlations</vt:lpstr>
      <vt:lpstr>Scatterplot</vt:lpstr>
      <vt:lpstr>Positive Correlation</vt:lpstr>
      <vt:lpstr>Negative Correlation</vt:lpstr>
      <vt:lpstr>No correlation</vt:lpstr>
      <vt:lpstr>Correlation values </vt:lpstr>
      <vt:lpstr>PowerPoint Presentation</vt:lpstr>
      <vt:lpstr>Appropriate Correlations</vt:lpstr>
      <vt:lpstr>Curvilinear</vt:lpstr>
      <vt:lpstr>Appropriate Correlation to use</vt:lpstr>
      <vt:lpstr>Decision Tree</vt:lpstr>
      <vt:lpstr>Project question #6</vt:lpstr>
      <vt:lpstr>Multiple correlations</vt:lpstr>
      <vt:lpstr>Multiple regression</vt:lpstr>
      <vt:lpstr>Multiple regression - example</vt:lpstr>
      <vt:lpstr>Multiple regression data</vt:lpstr>
      <vt:lpstr>Multiple regression – example 2</vt:lpstr>
      <vt:lpstr>Multiple regression data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</dc:title>
  <dc:creator>Margaret D Anderson</dc:creator>
  <cp:lastModifiedBy>SUNY Cortland</cp:lastModifiedBy>
  <cp:revision>61</cp:revision>
  <cp:lastPrinted>1999-06-07T20:26:40Z</cp:lastPrinted>
  <dcterms:created xsi:type="dcterms:W3CDTF">1999-06-07T20:27:13Z</dcterms:created>
  <dcterms:modified xsi:type="dcterms:W3CDTF">2014-02-10T20:19:29Z</dcterms:modified>
</cp:coreProperties>
</file>