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8" r:id="rId2"/>
    <p:sldId id="292" r:id="rId3"/>
    <p:sldId id="309" r:id="rId4"/>
    <p:sldId id="310" r:id="rId5"/>
    <p:sldId id="299" r:id="rId6"/>
    <p:sldId id="300" r:id="rId7"/>
    <p:sldId id="304" r:id="rId8"/>
    <p:sldId id="283" r:id="rId9"/>
    <p:sldId id="296" r:id="rId10"/>
    <p:sldId id="297" r:id="rId11"/>
    <p:sldId id="306" r:id="rId12"/>
    <p:sldId id="307" r:id="rId13"/>
    <p:sldId id="308" r:id="rId14"/>
    <p:sldId id="312" r:id="rId15"/>
    <p:sldId id="295" r:id="rId16"/>
    <p:sldId id="293" r:id="rId1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184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0542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0875" y="609600"/>
            <a:ext cx="1947863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7288" y="609600"/>
            <a:ext cx="569118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7288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9213" y="1981200"/>
            <a:ext cx="3819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000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7288" y="1981200"/>
            <a:ext cx="77914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77152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1085850" cy="6845300"/>
            <a:chOff x="0" y="0"/>
            <a:chExt cx="684" cy="4312"/>
          </a:xfrm>
        </p:grpSpPr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684" cy="4312"/>
            </a:xfrm>
            <a:prstGeom prst="rect">
              <a:avLst/>
            </a:prstGeom>
            <a:gradFill rotWithShape="0">
              <a:gsLst>
                <a:gs pos="0">
                  <a:srgbClr val="114FFB"/>
                </a:gs>
                <a:gs pos="50000">
                  <a:srgbClr val="114FFB">
                    <a:gamma/>
                    <a:shade val="20000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4"/>
            <p:cNvGrpSpPr>
              <a:grpSpLocks/>
            </p:cNvGrpSpPr>
            <p:nvPr/>
          </p:nvGrpSpPr>
          <p:grpSpPr bwMode="auto">
            <a:xfrm>
              <a:off x="48" y="102"/>
              <a:ext cx="96" cy="4122"/>
              <a:chOff x="48" y="102"/>
              <a:chExt cx="96" cy="4122"/>
            </a:xfrm>
          </p:grpSpPr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10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Rectangle 6"/>
              <p:cNvSpPr>
                <a:spLocks noChangeArrowheads="1"/>
              </p:cNvSpPr>
              <p:nvPr/>
            </p:nvSpPr>
            <p:spPr bwMode="auto">
              <a:xfrm>
                <a:off x="48" y="12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3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6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8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196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11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2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40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5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83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297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26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40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69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8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39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41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3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53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82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48" y="96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Factor Analysis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dirty="0" smtClean="0"/>
              <a:t>The purpose of factor analysis is to discover patterns in the relationships among the </a:t>
            </a:r>
            <a:r>
              <a:rPr lang="en-US" dirty="0" smtClean="0"/>
              <a:t>variables</a:t>
            </a:r>
            <a:endParaRPr lang="en-US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68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Factor loadings - 3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685800"/>
            <a:ext cx="7791450" cy="617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Qs#		Factor 1	Factor 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			.63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2			-.52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3			.43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4			.89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5			-.74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6					.36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7					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8					-.86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9					.64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10				-.52</a:t>
            </a:r>
            <a:endParaRPr lang="en-US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Locus of Control – 1 factor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685800"/>
            <a:ext cx="7791450" cy="617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Qs#		Factor 1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			.63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2			.52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3			-.43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4			-.89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5			-.74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6			.32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7			.26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8			.75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9			.19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10		-.80	</a:t>
            </a:r>
            <a:endParaRPr lang="en-US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10668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Locus of Control multiple factors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91450" cy="58674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Qs#	 1	 2	3	4	5	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		.56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2			.45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3				.34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4					.78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5					.39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6					.40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8				.67	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9						.50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14						.34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dirty="0" smtClean="0"/>
              <a:t>18					.75</a:t>
            </a:r>
            <a:endParaRPr lang="en-US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685800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Need for Closure </a:t>
            </a:r>
            <a:r>
              <a:rPr lang="en-US" sz="3200" dirty="0" smtClean="0"/>
              <a:t>– factors example</a:t>
            </a:r>
            <a:endParaRPr lang="en-US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685800"/>
            <a:ext cx="7791450" cy="617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1800" b="1" u="sng" dirty="0" smtClean="0"/>
              <a:t>Qs#	</a:t>
            </a:r>
            <a:r>
              <a:rPr lang="en-US" sz="1800" b="1" u="sng" dirty="0" smtClean="0"/>
              <a:t>Order     Predict	 Decisive	       Ambiguity	Closed minded</a:t>
            </a:r>
            <a:endParaRPr lang="en-US" sz="1800" b="1" u="sng" dirty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1</a:t>
            </a:r>
            <a:r>
              <a:rPr lang="en-US" sz="1800" dirty="0" smtClean="0"/>
              <a:t>		</a:t>
            </a:r>
            <a:r>
              <a:rPr lang="en-US" sz="1800" dirty="0" smtClean="0"/>
              <a:t>.xxx</a:t>
            </a:r>
            <a:r>
              <a:rPr lang="en-US" sz="1800" dirty="0" smtClean="0"/>
              <a:t>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2</a:t>
            </a:r>
            <a:r>
              <a:rPr lang="en-US" sz="1800" dirty="0" smtClean="0"/>
              <a:t>					</a:t>
            </a:r>
            <a:r>
              <a:rPr lang="en-US" sz="1800" dirty="0" smtClean="0"/>
              <a:t>		   -.xxx	</a:t>
            </a:r>
            <a:endParaRPr lang="en-US" sz="1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3</a:t>
            </a:r>
            <a:r>
              <a:rPr lang="en-US" sz="1800" dirty="0" smtClean="0"/>
              <a:t>			</a:t>
            </a:r>
            <a:r>
              <a:rPr lang="en-US" sz="1800" dirty="0" smtClean="0"/>
              <a:t>		</a:t>
            </a:r>
            <a:r>
              <a:rPr lang="en-US" sz="1800" dirty="0"/>
              <a:t> </a:t>
            </a:r>
            <a:r>
              <a:rPr lang="en-US" sz="1800" dirty="0" smtClean="0"/>
              <a:t>             .xxx</a:t>
            </a:r>
            <a:endParaRPr lang="en-US" sz="1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4</a:t>
            </a:r>
            <a:r>
              <a:rPr lang="en-US" sz="1800" dirty="0" smtClean="0"/>
              <a:t>			</a:t>
            </a:r>
            <a:r>
              <a:rPr lang="en-US" sz="1800" dirty="0" smtClean="0"/>
              <a:t>				     .xxx</a:t>
            </a:r>
            <a:endParaRPr lang="en-US" sz="1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</a:t>
            </a:r>
            <a:r>
              <a:rPr lang="en-US" sz="1800" dirty="0" smtClean="0"/>
              <a:t>		</a:t>
            </a:r>
            <a:r>
              <a:rPr lang="en-US" sz="1800" dirty="0" smtClean="0"/>
              <a:t>-.xxx</a:t>
            </a:r>
            <a:r>
              <a:rPr lang="en-US" sz="1800" dirty="0" smtClean="0"/>
              <a:t>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</a:t>
            </a:r>
            <a:r>
              <a:rPr lang="en-US" sz="1800" dirty="0" smtClean="0"/>
              <a:t>			</a:t>
            </a:r>
            <a:r>
              <a:rPr lang="en-US" sz="1800" dirty="0" smtClean="0"/>
              <a:t>.xxx</a:t>
            </a:r>
            <a:r>
              <a:rPr lang="en-US" sz="1800" dirty="0" smtClean="0"/>
              <a:t>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</a:t>
            </a:r>
            <a:r>
              <a:rPr lang="en-US" sz="1800" dirty="0" smtClean="0"/>
              <a:t>			</a:t>
            </a:r>
            <a:r>
              <a:rPr lang="en-US" sz="1800" dirty="0" smtClean="0"/>
              <a:t>			-.xxx</a:t>
            </a:r>
            <a:r>
              <a:rPr lang="en-US" sz="1800" dirty="0" smtClean="0"/>
              <a:t>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</a:t>
            </a:r>
            <a:r>
              <a:rPr lang="en-US" sz="1800" dirty="0" smtClean="0"/>
              <a:t>	</a:t>
            </a:r>
            <a:r>
              <a:rPr lang="en-US" sz="1800" dirty="0" smtClean="0"/>
              <a:t>		.xxx			.xx</a:t>
            </a:r>
            <a:r>
              <a:rPr lang="en-US" sz="1800" dirty="0" smtClean="0"/>
              <a:t>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</a:t>
            </a:r>
            <a:endParaRPr lang="en-US" sz="1800" dirty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/>
              <a:t>x</a:t>
            </a:r>
            <a:r>
              <a:rPr lang="en-US" sz="1800" dirty="0" smtClean="0"/>
              <a:t>				     .xxx			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/>
              <a:t>x</a:t>
            </a:r>
            <a:r>
              <a:rPr lang="en-US" sz="1800" dirty="0" smtClean="0"/>
              <a:t>		.xxx		     -.x</a:t>
            </a:r>
            <a:endParaRPr lang="en-US" sz="1800" dirty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/>
              <a:t>x</a:t>
            </a:r>
            <a:r>
              <a:rPr lang="en-US" sz="1800" dirty="0" smtClean="0"/>
              <a:t>							      .xxx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 						.xxx</a:t>
            </a:r>
            <a:endParaRPr lang="en-US" sz="1800" dirty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x 							      -.xxx</a:t>
            </a:r>
            <a:endParaRPr lang="en-US" sz="1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45			.xxx</a:t>
            </a:r>
            <a:endParaRPr lang="en-US" sz="1800" dirty="0"/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46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1800" dirty="0" smtClean="0"/>
              <a:t>47</a:t>
            </a:r>
            <a:r>
              <a:rPr lang="en-US" sz="1800" dirty="0" smtClean="0"/>
              <a:t>	</a:t>
            </a:r>
            <a:r>
              <a:rPr lang="en-US" sz="1800" dirty="0" smtClean="0"/>
              <a:t>	-.xxx</a:t>
            </a:r>
            <a:r>
              <a:rPr lang="en-US" sz="1800" dirty="0" smtClean="0"/>
              <a:t>		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219200"/>
            <a:ext cx="10196513" cy="526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833110"/>
      </p:ext>
    </p:extLst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Hypothesis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This test measures 4 different factors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questions 1-5 are one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questions 6-10 are a second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questions 11-15 are a third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	questions 16-20 are a fourth factor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Project question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do you think the factor structure of your test would look like?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Factor Analysis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 of multiple correlations</a:t>
            </a:r>
          </a:p>
          <a:p>
            <a:pPr>
              <a:defRPr/>
            </a:pPr>
            <a:r>
              <a:rPr lang="en-US" smtClean="0"/>
              <a:t>Checking for construct validity</a:t>
            </a:r>
          </a:p>
          <a:p>
            <a:pPr>
              <a:defRPr/>
            </a:pPr>
            <a:r>
              <a:rPr lang="en-US" smtClean="0"/>
              <a:t>Do questions measure the same dimension?</a:t>
            </a:r>
          </a:p>
          <a:p>
            <a:pPr>
              <a:defRPr/>
            </a:pPr>
            <a:r>
              <a:rPr lang="en-US" smtClean="0"/>
              <a:t>For use between or within a test</a:t>
            </a:r>
          </a:p>
          <a:p>
            <a:pPr>
              <a:defRPr/>
            </a:pPr>
            <a:r>
              <a:rPr lang="en-US" smtClean="0"/>
              <a:t>Identify items which cluster together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2309"/>
            <a:ext cx="7715250" cy="1143000"/>
          </a:xfrm>
        </p:spPr>
        <p:txBody>
          <a:bodyPr/>
          <a:lstStyle/>
          <a:p>
            <a:pPr algn="ctr"/>
            <a:r>
              <a:rPr lang="en-US" dirty="0" smtClean="0"/>
              <a:t>Correlation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371600"/>
            <a:ext cx="7791450" cy="4724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                         1       2       3       4       5         </a:t>
            </a:r>
          </a:p>
          <a:p>
            <a:pPr marL="0" indent="0">
              <a:buNone/>
            </a:pPr>
            <a:r>
              <a:rPr lang="en-US" dirty="0" smtClean="0"/>
              <a:t>1. Vocab       1.00    .22    .77    .20    .50</a:t>
            </a:r>
          </a:p>
          <a:p>
            <a:pPr marL="0" indent="0">
              <a:buNone/>
            </a:pPr>
            <a:r>
              <a:rPr lang="en-US" dirty="0" smtClean="0"/>
              <a:t>2.  Algebra      .22   1.00   .21    .65    .48</a:t>
            </a:r>
          </a:p>
          <a:p>
            <a:pPr marL="0" indent="0">
              <a:buNone/>
            </a:pPr>
            <a:r>
              <a:rPr lang="en-US" dirty="0" smtClean="0"/>
              <a:t>3.  Analogy     .77     .21  1.00   .19    .52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 </a:t>
            </a:r>
            <a:r>
              <a:rPr lang="en-US" dirty="0" err="1" smtClean="0"/>
              <a:t>Geom</a:t>
            </a:r>
            <a:r>
              <a:rPr lang="en-US" dirty="0"/>
              <a:t> </a:t>
            </a:r>
            <a:r>
              <a:rPr lang="en-US" dirty="0" smtClean="0"/>
              <a:t>        .20     .65    .19  1.00   .47</a:t>
            </a:r>
          </a:p>
          <a:p>
            <a:pPr marL="0" indent="0">
              <a:buNone/>
            </a:pPr>
            <a:r>
              <a:rPr lang="en-US" dirty="0" smtClean="0"/>
              <a:t>5.  </a:t>
            </a:r>
            <a:r>
              <a:rPr lang="en-US" dirty="0" err="1" smtClean="0"/>
              <a:t>Alg-wrd</a:t>
            </a:r>
            <a:r>
              <a:rPr lang="en-US" dirty="0" smtClean="0"/>
              <a:t>     .50     .48    .52    .47   1.00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9034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715250" cy="1143000"/>
          </a:xfrm>
        </p:spPr>
        <p:txBody>
          <a:bodyPr/>
          <a:lstStyle/>
          <a:p>
            <a:pPr algn="ctr"/>
            <a:r>
              <a:rPr lang="en-US" dirty="0" smtClean="0"/>
              <a:t>Factor analysis of 5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288" y="1371600"/>
            <a:ext cx="779145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    Factors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u="sng" dirty="0" smtClean="0"/>
              <a:t>I		II         </a:t>
            </a:r>
          </a:p>
          <a:p>
            <a:pPr marL="0" indent="0">
              <a:buNone/>
            </a:pPr>
            <a:r>
              <a:rPr lang="en-US" dirty="0" smtClean="0"/>
              <a:t>Vocabulary             </a:t>
            </a:r>
            <a:r>
              <a:rPr lang="en-US" u="sng" dirty="0" smtClean="0"/>
              <a:t>.917</a:t>
            </a:r>
            <a:r>
              <a:rPr lang="en-US" dirty="0" smtClean="0"/>
              <a:t>              .101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Algebra                   .113              </a:t>
            </a:r>
            <a:r>
              <a:rPr lang="en-US" u="sng" dirty="0" smtClean="0"/>
              <a:t>.885</a:t>
            </a:r>
          </a:p>
          <a:p>
            <a:pPr marL="0" indent="0">
              <a:buNone/>
            </a:pPr>
            <a:r>
              <a:rPr lang="en-US" dirty="0" smtClean="0"/>
              <a:t>Analogy                  </a:t>
            </a:r>
            <a:r>
              <a:rPr lang="en-US" u="sng" dirty="0" smtClean="0"/>
              <a:t>.925</a:t>
            </a:r>
            <a:r>
              <a:rPr lang="en-US" dirty="0" smtClean="0"/>
              <a:t>              .094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Geometry                .086              </a:t>
            </a:r>
            <a:r>
              <a:rPr lang="en-US" u="sng" dirty="0" smtClean="0"/>
              <a:t>.891</a:t>
            </a:r>
          </a:p>
          <a:p>
            <a:pPr marL="0" indent="0">
              <a:buNone/>
            </a:pPr>
            <a:r>
              <a:rPr lang="en-US" dirty="0" smtClean="0"/>
              <a:t>Algebra-Word        </a:t>
            </a:r>
            <a:r>
              <a:rPr lang="en-US" u="sng" dirty="0" smtClean="0"/>
              <a:t>.594</a:t>
            </a:r>
            <a:r>
              <a:rPr lang="en-US" dirty="0" smtClean="0"/>
              <a:t>              </a:t>
            </a:r>
            <a:r>
              <a:rPr lang="en-US" u="sng" dirty="0" smtClean="0"/>
              <a:t>.573</a:t>
            </a:r>
          </a:p>
          <a:p>
            <a:pPr marL="0" indent="0">
              <a:buNone/>
            </a:pPr>
            <a:r>
              <a:rPr lang="en-US" dirty="0" smtClean="0"/>
              <a:t>% of variance        54.00             26.00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97932"/>
      </p:ext>
    </p:extLst>
  </p:cSld>
  <p:clrMapOvr>
    <a:masterClrMapping/>
  </p:clrMapOvr>
  <p:transition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Factor loadings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Identify clusters of questions</a:t>
            </a:r>
          </a:p>
          <a:p>
            <a:pPr>
              <a:defRPr/>
            </a:pPr>
            <a:r>
              <a:rPr lang="en-US" smtClean="0"/>
              <a:t>correlations</a:t>
            </a:r>
          </a:p>
          <a:p>
            <a:pPr>
              <a:defRPr/>
            </a:pPr>
            <a:r>
              <a:rPr lang="en-US" smtClean="0"/>
              <a:t>positive or negative</a:t>
            </a:r>
          </a:p>
          <a:p>
            <a:pPr>
              <a:defRPr/>
            </a:pPr>
            <a:r>
              <a:rPr lang="en-US" smtClean="0"/>
              <a:t>may load on more than one factor</a:t>
            </a:r>
          </a:p>
          <a:p>
            <a:pPr>
              <a:defRPr/>
            </a:pPr>
            <a:r>
              <a:rPr lang="en-US" smtClean="0"/>
              <a:t>score indicates strength of question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Types of factor analysis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Exploratory factor analysis</a:t>
            </a:r>
          </a:p>
          <a:p>
            <a:pPr>
              <a:defRPr/>
            </a:pPr>
            <a:r>
              <a:rPr lang="en-US" dirty="0" smtClean="0"/>
              <a:t>Confirmatory factor </a:t>
            </a:r>
            <a:r>
              <a:rPr lang="en-US" dirty="0" smtClean="0"/>
              <a:t>analysis</a:t>
            </a:r>
            <a:endParaRPr lang="en-US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Confirmatory factor analysis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mtClean="0"/>
              <a:t>Strong hypothesis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-- There are two factors in this test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-- questions 1-5 load onto one factor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mtClean="0"/>
              <a:t>	-- questions 6-10 load onto the other factor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68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Factor loadings - 1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685800"/>
            <a:ext cx="7791450" cy="617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Qs#		Factor 1	Factor 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1			.63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2			.52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3			.43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4			.89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5			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6					.36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7					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8					.86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9					.64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10				.52</a:t>
            </a:r>
            <a:endParaRPr lang="en-US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0"/>
            <a:ext cx="7715250" cy="68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Factor loadings - 2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7288" y="685800"/>
            <a:ext cx="7791450" cy="61722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Qs#		Factor 1	Factor 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1			.63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2			.52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3					.43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4			.89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5			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6					.36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7					.74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8					.86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9			.64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800" smtClean="0"/>
              <a:t>10				.52</a:t>
            </a:r>
            <a:endParaRPr lang="en-US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s">
  <a:themeElements>
    <a:clrScheme name="">
      <a:dk1>
        <a:srgbClr val="000000"/>
      </a:dk1>
      <a:lt1>
        <a:srgbClr val="FFFFFF"/>
      </a:lt1>
      <a:dk2>
        <a:srgbClr val="114FFB"/>
      </a:dk2>
      <a:lt2>
        <a:srgbClr val="8CF4EA"/>
      </a:lt2>
      <a:accent1>
        <a:srgbClr val="00B7A5"/>
      </a:accent1>
      <a:accent2>
        <a:srgbClr val="D49FFF"/>
      </a:accent2>
      <a:accent3>
        <a:srgbClr val="AAB2FD"/>
      </a:accent3>
      <a:accent4>
        <a:srgbClr val="DADADA"/>
      </a:accent4>
      <a:accent5>
        <a:srgbClr val="AAD8CF"/>
      </a:accent5>
      <a:accent6>
        <a:srgbClr val="C090E7"/>
      </a:accent6>
      <a:hlink>
        <a:srgbClr val="7B00E4"/>
      </a:hlink>
      <a:folHlink>
        <a:srgbClr val="618FFD"/>
      </a:folHlink>
    </a:clrScheme>
    <a:fontScheme name="azur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c:\projects\pp4eng\common\template\sldshow\azures.ppt</Template>
  <TotalTime>3494</TotalTime>
  <Pages>3</Pages>
  <Words>220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azures</vt:lpstr>
      <vt:lpstr>Factor Analysis</vt:lpstr>
      <vt:lpstr>Factor Analysis</vt:lpstr>
      <vt:lpstr>Correlation Matrix</vt:lpstr>
      <vt:lpstr>Factor analysis of 5 items</vt:lpstr>
      <vt:lpstr>Factor loadings</vt:lpstr>
      <vt:lpstr>Types of factor analysis</vt:lpstr>
      <vt:lpstr>Confirmatory factor analysis</vt:lpstr>
      <vt:lpstr>Factor loadings - 1</vt:lpstr>
      <vt:lpstr>Factor loadings - 2</vt:lpstr>
      <vt:lpstr>Factor loadings - 3</vt:lpstr>
      <vt:lpstr>Locus of Control – 1 factor</vt:lpstr>
      <vt:lpstr>Locus of Control multiple factors</vt:lpstr>
      <vt:lpstr>Need for Closure – factors example</vt:lpstr>
      <vt:lpstr>PowerPoint Presentation</vt:lpstr>
      <vt:lpstr>Hypothesis</vt:lpstr>
      <vt:lpstr>Project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</dc:title>
  <dc:creator>Margaret D Anderson</dc:creator>
  <cp:lastModifiedBy>SUNY Cortland</cp:lastModifiedBy>
  <cp:revision>65</cp:revision>
  <cp:lastPrinted>2012-03-01T17:00:48Z</cp:lastPrinted>
  <dcterms:created xsi:type="dcterms:W3CDTF">1999-06-07T20:27:13Z</dcterms:created>
  <dcterms:modified xsi:type="dcterms:W3CDTF">2014-03-04T17:50:56Z</dcterms:modified>
</cp:coreProperties>
</file>