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5" r:id="rId2"/>
    <p:sldId id="280" r:id="rId3"/>
    <p:sldId id="271" r:id="rId4"/>
    <p:sldId id="276" r:id="rId5"/>
    <p:sldId id="270" r:id="rId6"/>
    <p:sldId id="269" r:id="rId7"/>
    <p:sldId id="268" r:id="rId8"/>
    <p:sldId id="267" r:id="rId9"/>
    <p:sldId id="275" r:id="rId10"/>
    <p:sldId id="282" r:id="rId11"/>
    <p:sldId id="274" r:id="rId12"/>
    <p:sldId id="273" r:id="rId13"/>
    <p:sldId id="272" r:id="rId14"/>
    <p:sldId id="266" r:id="rId15"/>
    <p:sldId id="283" r:id="rId16"/>
    <p:sldId id="281" r:id="rId1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0875" y="609600"/>
            <a:ext cx="19478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7288" y="609600"/>
            <a:ext cx="56911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7288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77152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1085850" cy="6845300"/>
            <a:chOff x="0" y="0"/>
            <a:chExt cx="684" cy="4312"/>
          </a:xfrm>
        </p:grpSpPr>
        <p:sp>
          <p:nvSpPr>
            <p:cNvPr id="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684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114FFB">
                    <a:gamma/>
                    <a:shade val="20000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0" name="Group 34"/>
            <p:cNvGrpSpPr>
              <a:grpSpLocks/>
            </p:cNvGrpSpPr>
            <p:nvPr/>
          </p:nvGrpSpPr>
          <p:grpSpPr bwMode="auto">
            <a:xfrm>
              <a:off x="48" y="102"/>
              <a:ext cx="96" cy="4122"/>
              <a:chOff x="48" y="102"/>
              <a:chExt cx="96" cy="4122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" name="Rectangle 6"/>
              <p:cNvSpPr>
                <a:spLocks noChangeArrowheads="1"/>
              </p:cNvSpPr>
              <p:nvPr/>
            </p:nvSpPr>
            <p:spPr bwMode="auto">
              <a:xfrm>
                <a:off x="48" y="12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3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6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8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196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11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2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4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5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83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297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26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40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6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8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39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41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3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53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82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8" y="96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diana.edu/~intell/map.s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609600"/>
            <a:ext cx="7715250" cy="2133600"/>
          </a:xfrm>
        </p:spPr>
        <p:txBody>
          <a:bodyPr/>
          <a:lstStyle/>
          <a:p>
            <a:pPr algn="ctr">
              <a:defRPr/>
            </a:pPr>
            <a:r>
              <a:rPr lang="en-US" sz="6000" smtClean="0"/>
              <a:t>Intelligence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2895600"/>
            <a:ext cx="7791450" cy="3200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is “intelligence”?</a:t>
            </a:r>
          </a:p>
          <a:p>
            <a:pPr>
              <a:defRPr/>
            </a:pPr>
            <a:r>
              <a:rPr lang="en-US" dirty="0" smtClean="0"/>
              <a:t>Why/how do we measure it?</a:t>
            </a:r>
          </a:p>
          <a:p>
            <a:pPr>
              <a:defRPr/>
            </a:pPr>
            <a:r>
              <a:rPr lang="en-US" dirty="0" smtClean="0"/>
              <a:t>What do we do with the scores</a:t>
            </a:r>
            <a:r>
              <a:rPr lang="en-US" dirty="0" smtClean="0"/>
              <a:t>?</a:t>
            </a:r>
          </a:p>
          <a:p>
            <a:pPr>
              <a:defRPr/>
            </a:pPr>
            <a:r>
              <a:rPr lang="en-US" dirty="0" smtClean="0"/>
              <a:t>Link to </a:t>
            </a:r>
            <a:r>
              <a:rPr lang="en-US" dirty="0" smtClean="0">
                <a:hlinkClick r:id="rId2"/>
              </a:rPr>
              <a:t>Human Intelligence Map</a:t>
            </a:r>
            <a:endParaRPr lang="en-US" dirty="0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15250" cy="914400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Guilford’s Model</a:t>
            </a:r>
          </a:p>
        </p:txBody>
      </p:sp>
      <p:pic>
        <p:nvPicPr>
          <p:cNvPr id="11267" name="Picture 4" descr="Guilfor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1027113"/>
            <a:ext cx="6400800" cy="5462587"/>
          </a:xfr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1963 - Cattell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mtClean="0"/>
              <a:t>crystallized </a:t>
            </a:r>
            <a:r>
              <a:rPr lang="en-US" dirty="0" smtClean="0"/>
              <a:t>abilities = acquired knowledge 					   and facts (declarative)</a:t>
            </a:r>
          </a:p>
          <a:p>
            <a:pPr>
              <a:buNone/>
              <a:defRPr/>
            </a:pPr>
            <a:r>
              <a:rPr lang="en-US" dirty="0" smtClean="0"/>
              <a:t>fluid abilities = reasoning (procedural)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1525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1975 - Gardner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066800"/>
            <a:ext cx="779145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	Multiple Intelligences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		logical-mathematical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		linguistic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		spatial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		musical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		bodily-kinesthetic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		interpersonal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		intrapersonal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		(naturalist, spiritual, existential)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1980 - Sternberg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752600"/>
            <a:ext cx="7791450" cy="48006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mtClean="0"/>
              <a:t>	</a:t>
            </a:r>
            <a:r>
              <a:rPr lang="en-US" sz="2800" smtClean="0"/>
              <a:t>“successful intelligence = the ability to adapt to, shape, and select environments to accomplish one’s goals and those of one’s society and culture” (1999)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Triarchic theory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metacomponents (metacognition)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performance components (procedural)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knowledge acquisition components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		(declarative)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600" smtClean="0"/>
              <a:t>1960 - 90 Information Processing Approach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1981200"/>
            <a:ext cx="7791450" cy="43434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mtClean="0"/>
              <a:t>Aleksandr Luria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</a:t>
            </a:r>
            <a:r>
              <a:rPr lang="en-US" b="1" u="sng" smtClean="0"/>
              <a:t>How</a:t>
            </a:r>
            <a:r>
              <a:rPr lang="en-US" smtClean="0"/>
              <a:t> information is processed, not </a:t>
            </a:r>
            <a:r>
              <a:rPr lang="en-US" b="1" u="sng" smtClean="0"/>
              <a:t>What</a:t>
            </a:r>
            <a:r>
              <a:rPr lang="en-US" smtClean="0"/>
              <a:t> is processed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Parallel  (simultaneous)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Serial (successive, sequential)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processing measures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Kaufman - (K-ABC)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Das and Naglieri = CAS (</a:t>
            </a:r>
            <a:r>
              <a:rPr lang="en-US" sz="2400" smtClean="0"/>
              <a:t>Cognitive Assessment System)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smtClean="0"/>
              <a:t>	 	</a:t>
            </a:r>
            <a:r>
              <a:rPr lang="en-US" smtClean="0"/>
              <a:t>PASS – system</a:t>
            </a:r>
            <a:endParaRPr lang="en-US" sz="240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			P = planning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			A = attention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			S = Simultaneous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mtClean="0"/>
              <a:t>			S = Successive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Major Issues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Theoretical vs. Psychometric base</a:t>
            </a:r>
          </a:p>
          <a:p>
            <a:pPr>
              <a:defRPr/>
            </a:pPr>
            <a:r>
              <a:rPr lang="en-US" dirty="0" smtClean="0"/>
              <a:t>One, two, or many factors</a:t>
            </a:r>
          </a:p>
          <a:p>
            <a:pPr>
              <a:defRPr/>
            </a:pPr>
            <a:r>
              <a:rPr lang="en-US" dirty="0" smtClean="0"/>
              <a:t>Nature vs. nurture</a:t>
            </a:r>
          </a:p>
          <a:p>
            <a:pPr>
              <a:defRPr/>
            </a:pPr>
            <a:r>
              <a:rPr lang="en-US" dirty="0" smtClean="0"/>
              <a:t>Individual or group administration</a:t>
            </a:r>
          </a:p>
          <a:p>
            <a:pPr>
              <a:defRPr/>
            </a:pPr>
            <a:r>
              <a:rPr lang="en-US" dirty="0" smtClean="0"/>
              <a:t>Verbal or non-verbal</a:t>
            </a:r>
          </a:p>
          <a:p>
            <a:pPr>
              <a:defRPr/>
            </a:pPr>
            <a:r>
              <a:rPr lang="en-US" dirty="0" smtClean="0"/>
              <a:t>Culture bias? Free? Fair?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Historical Perspective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1869 - Sir Francis Galton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“father of intelligence testing”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i="1" dirty="0" smtClean="0"/>
              <a:t>Hereditary Genius</a:t>
            </a:r>
            <a:r>
              <a:rPr lang="en-US" dirty="0" smtClean="0"/>
              <a:t> (eugenics)</a:t>
            </a:r>
          </a:p>
          <a:p>
            <a:pPr>
              <a:defRPr/>
            </a:pPr>
            <a:r>
              <a:rPr lang="en-US" dirty="0" smtClean="0"/>
              <a:t>sensory apparatus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609600"/>
            <a:ext cx="7962900" cy="1143000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1905 - Alfred Binet </a:t>
            </a:r>
            <a:br>
              <a:rPr lang="en-US" smtClean="0"/>
            </a:br>
            <a:r>
              <a:rPr lang="en-US" smtClean="0"/>
              <a:t>&amp; Theodore Simon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	Original test -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smtClean="0"/>
              <a:t>	classification of mentally retarded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smtClean="0"/>
              <a:t>	ability for sound judgements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smtClean="0"/>
              <a:t>	age related tasks</a:t>
            </a:r>
          </a:p>
          <a:p>
            <a:pPr>
              <a:defRPr/>
            </a:pPr>
            <a:r>
              <a:rPr lang="en-US" smtClean="0"/>
              <a:t> 	1916 - Terman - US revision = 				Stanford/Binet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1927 - Spearman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mtClean="0"/>
              <a:t>		Two-factor theory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	g = general intellectual factor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	s = specific factor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	(e = measurement error)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0"/>
            <a:ext cx="76581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1935 - Thurstone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8077200" cy="5410200"/>
          </a:xfrm>
        </p:spPr>
        <p:txBody>
          <a:bodyPr/>
          <a:lstStyle/>
          <a:p>
            <a:pPr>
              <a:buNone/>
              <a:defRPr/>
            </a:pPr>
            <a:r>
              <a:rPr lang="en-US" dirty="0" smtClean="0"/>
              <a:t>Primary Mental Abilities (PMA)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7 Group factors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	verbal comprehension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	word fluency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	number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	space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	associative memory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	perceptual speed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			reasoning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1939 - David Wechsler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adult intelligence (first, children later)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act purposefully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think rationally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deal effectively with environment</a:t>
            </a:r>
          </a:p>
          <a:p>
            <a:pPr>
              <a:defRPr/>
            </a:pPr>
            <a:r>
              <a:rPr lang="en-US" smtClean="0"/>
              <a:t>verbal and performance abilities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(also full scale)	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1959 - Guilford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mtClean="0"/>
              <a:t>	Three faces of intelligence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5 Operations - what a person does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5 Content - material it is done on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6 Products - form in which information 			  is stored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(apply operation to content = product)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150 possible combinations	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s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azures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c:\projects\pp4eng\common\template\sldshow\azures.ppt</Template>
  <TotalTime>1998</TotalTime>
  <Pages>6</Pages>
  <Words>151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azures</vt:lpstr>
      <vt:lpstr>Intelligence</vt:lpstr>
      <vt:lpstr>Major Issues</vt:lpstr>
      <vt:lpstr>Historical Perspective</vt:lpstr>
      <vt:lpstr>1869 - Sir Francis Galton</vt:lpstr>
      <vt:lpstr>1905 - Alfred Binet  &amp; Theodore Simon</vt:lpstr>
      <vt:lpstr>1927 - Spearman</vt:lpstr>
      <vt:lpstr>1935 - Thurstone</vt:lpstr>
      <vt:lpstr>1939 - David Wechsler</vt:lpstr>
      <vt:lpstr>1959 - Guilford</vt:lpstr>
      <vt:lpstr>Guilford’s Model</vt:lpstr>
      <vt:lpstr>1963 - Cattell</vt:lpstr>
      <vt:lpstr>1975 - Gardner</vt:lpstr>
      <vt:lpstr>1980 - Sternberg</vt:lpstr>
      <vt:lpstr>1960 - 90 Information Processing Approach</vt:lpstr>
      <vt:lpstr>Information processing measures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subject>methods used in research on education</dc:subject>
  <dc:creator/>
  <cp:keywords/>
  <dc:description/>
  <cp:lastModifiedBy>Dr. Margaret D. Anderson</cp:lastModifiedBy>
  <cp:revision>41</cp:revision>
  <cp:lastPrinted>1601-01-01T00:00:00Z</cp:lastPrinted>
  <dcterms:created xsi:type="dcterms:W3CDTF">1998-01-27T08:49:38Z</dcterms:created>
  <dcterms:modified xsi:type="dcterms:W3CDTF">2010-03-25T19:33:57Z</dcterms:modified>
</cp:coreProperties>
</file>