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8" r:id="rId2"/>
    <p:sldId id="289" r:id="rId3"/>
    <p:sldId id="269" r:id="rId4"/>
    <p:sldId id="268" r:id="rId5"/>
    <p:sldId id="267" r:id="rId6"/>
    <p:sldId id="276" r:id="rId7"/>
    <p:sldId id="275" r:id="rId8"/>
    <p:sldId id="290" r:id="rId9"/>
    <p:sldId id="291" r:id="rId10"/>
    <p:sldId id="274" r:id="rId11"/>
    <p:sldId id="281" r:id="rId12"/>
    <p:sldId id="273" r:id="rId13"/>
    <p:sldId id="280" r:id="rId14"/>
    <p:sldId id="272" r:id="rId15"/>
    <p:sldId id="279" r:id="rId16"/>
    <p:sldId id="287" r:id="rId1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78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00409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Item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makes a question good???</a:t>
            </a:r>
          </a:p>
          <a:p>
            <a:r>
              <a:rPr lang="en-US" dirty="0" smtClean="0"/>
              <a:t>Answer options?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4112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Item discrimination = 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Does the question discriminate between those who do well overall and those who do poorly?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(or on a psychological test, those scoring high or low on the construct)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Distribution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To determine level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upper (U) = top 25 to 33 % of scores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lower (L) = bottom 25 to 33 % of scores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152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Determining item discrimination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295400"/>
            <a:ext cx="7791450" cy="4800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 d = </a:t>
            </a:r>
            <a:r>
              <a:rPr lang="en-US" u="sng" dirty="0" smtClean="0"/>
              <a:t>U-L</a:t>
            </a: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         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where d = item discrimination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U = number in the upper group who </a:t>
            </a:r>
            <a:r>
              <a:rPr lang="en-US" dirty="0" smtClean="0"/>
              <a:t>get question correct</a:t>
            </a: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L = number in the lower group who </a:t>
            </a:r>
            <a:r>
              <a:rPr lang="en-US" dirty="0" smtClean="0"/>
              <a:t>get </a:t>
            </a:r>
            <a:r>
              <a:rPr lang="en-US" smtClean="0"/>
              <a:t>question correct</a:t>
            </a: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n = number in one group (U or L)</a:t>
            </a:r>
            <a:endParaRPr lang="en-US" u="sng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Examples of 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914400"/>
            <a:ext cx="779145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With 33 in U and L</a:t>
            </a:r>
          </a:p>
          <a:p>
            <a:pPr>
              <a:defRPr/>
            </a:pPr>
            <a:r>
              <a:rPr lang="en-US" dirty="0" smtClean="0"/>
              <a:t>if all in U and all in L get it correct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33 - 33 / 33 = 0</a:t>
            </a:r>
          </a:p>
          <a:p>
            <a:pPr>
              <a:defRPr/>
            </a:pPr>
            <a:r>
              <a:rPr lang="en-US" dirty="0" smtClean="0"/>
              <a:t>if all in U get it correct, and none in 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33 - 0 / 33 = 1</a:t>
            </a:r>
          </a:p>
          <a:p>
            <a:pPr>
              <a:defRPr/>
            </a:pPr>
            <a:r>
              <a:rPr lang="en-US" dirty="0" smtClean="0"/>
              <a:t>if none in U get it correct, and all </a:t>
            </a:r>
            <a:r>
              <a:rPr lang="en-US" smtClean="0"/>
              <a:t>in L   </a:t>
            </a: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0 - 33 / 33 = -1</a:t>
            </a:r>
          </a:p>
          <a:p>
            <a:pPr>
              <a:defRPr/>
            </a:pPr>
            <a:r>
              <a:rPr lang="en-US" dirty="0" smtClean="0"/>
              <a:t>if 30 in U and 10 in L get it correct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30 - 10 / 33 = .61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Value of 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Range for d = -1 to 1</a:t>
            </a:r>
          </a:p>
          <a:p>
            <a:pPr>
              <a:defRPr/>
            </a:pPr>
            <a:r>
              <a:rPr lang="en-US" smtClean="0"/>
              <a:t>higher d indicates more discriminating (1 = all in upper group got it correct and none in lower group)</a:t>
            </a:r>
          </a:p>
          <a:p>
            <a:pPr>
              <a:defRPr/>
            </a:pPr>
            <a:r>
              <a:rPr lang="en-US" smtClean="0"/>
              <a:t>negative d indicates a really bad question   (-1 indicates all in lower group got it correct and none in upper group)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Elements of a good multiple </a:t>
            </a:r>
            <a:r>
              <a:rPr lang="en-US" smtClean="0"/>
              <a:t>choice question????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10262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609600"/>
            <a:ext cx="7715250" cy="1447800"/>
          </a:xfrm>
        </p:spPr>
        <p:txBody>
          <a:bodyPr/>
          <a:lstStyle/>
          <a:p>
            <a:pPr algn="ctr">
              <a:defRPr/>
            </a:pPr>
            <a:r>
              <a:rPr lang="en-US" sz="4000" b="1" u="sng" dirty="0" smtClean="0">
                <a:solidFill>
                  <a:schemeClr val="tx2">
                    <a:lumMod val="75000"/>
                  </a:schemeClr>
                </a:solidFill>
              </a:rPr>
              <a:t>Item Analysis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91450" cy="3962400"/>
          </a:xfrm>
        </p:spPr>
        <p:txBody>
          <a:bodyPr/>
          <a:lstStyle/>
          <a:p>
            <a:pPr algn="ctr">
              <a:buNone/>
              <a:defRPr/>
            </a:pPr>
            <a:r>
              <a:rPr lang="en-US" dirty="0" smtClean="0"/>
              <a:t>How can we determine if it is a good question?????</a:t>
            </a:r>
          </a:p>
          <a:p>
            <a:pPr>
              <a:defRPr/>
            </a:pPr>
            <a:r>
              <a:rPr lang="en-US" dirty="0" err="1" smtClean="0"/>
              <a:t>Distractor</a:t>
            </a:r>
            <a:r>
              <a:rPr lang="en-US" dirty="0" smtClean="0"/>
              <a:t> power</a:t>
            </a:r>
          </a:p>
          <a:p>
            <a:pPr>
              <a:defRPr/>
            </a:pPr>
            <a:r>
              <a:rPr lang="en-US" dirty="0" smtClean="0"/>
              <a:t>Item difficulty</a:t>
            </a:r>
          </a:p>
          <a:p>
            <a:pPr>
              <a:defRPr/>
            </a:pPr>
            <a:r>
              <a:rPr lang="en-US" dirty="0" smtClean="0"/>
              <a:t>Item discrimination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Distractor power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Strength of each distractor (should be equal)</a:t>
            </a:r>
          </a:p>
          <a:p>
            <a:pPr>
              <a:buFont typeface="Monotype Sorts" pitchFamily="2" charset="2"/>
              <a:buNone/>
              <a:defRPr/>
            </a:pPr>
            <a:endParaRPr lang="en-US" smtClean="0"/>
          </a:p>
          <a:p>
            <a:pPr algn="ctr">
              <a:buFont typeface="Monotype Sorts" pitchFamily="2" charset="2"/>
              <a:buNone/>
              <a:defRPr/>
            </a:pPr>
            <a:r>
              <a:rPr lang="en-US" u="sng" smtClean="0"/>
              <a:t># answering incorrect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smtClean="0"/>
              <a:t># of distractors</a:t>
            </a:r>
          </a:p>
          <a:p>
            <a:pPr algn="ctr">
              <a:buFont typeface="Monotype Sort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E.G.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828800"/>
            <a:ext cx="7791450" cy="426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There are 4 possible answers</a:t>
            </a:r>
          </a:p>
          <a:p>
            <a:pPr>
              <a:defRPr/>
            </a:pPr>
            <a:r>
              <a:rPr lang="en-US" dirty="0" smtClean="0"/>
              <a:t>Option a is correct</a:t>
            </a:r>
          </a:p>
          <a:p>
            <a:pPr>
              <a:defRPr/>
            </a:pPr>
            <a:r>
              <a:rPr lang="en-US" dirty="0" smtClean="0"/>
              <a:t>if 9 people choose option b (9/3 = 3)</a:t>
            </a:r>
          </a:p>
          <a:p>
            <a:pPr>
              <a:defRPr/>
            </a:pPr>
            <a:r>
              <a:rPr lang="en-US" dirty="0" smtClean="0"/>
              <a:t>and 12 people choose option c (12/3 = 4)</a:t>
            </a:r>
          </a:p>
          <a:p>
            <a:pPr>
              <a:defRPr/>
            </a:pPr>
            <a:r>
              <a:rPr lang="en-US" dirty="0" smtClean="0"/>
              <a:t>and 15 people choose option d (15/3 = 5)</a:t>
            </a:r>
          </a:p>
          <a:p>
            <a:pPr>
              <a:defRPr/>
            </a:pPr>
            <a:r>
              <a:rPr lang="en-US" dirty="0" smtClean="0"/>
              <a:t>then option d is the strongest </a:t>
            </a:r>
            <a:r>
              <a:rPr lang="en-US" dirty="0" err="1" smtClean="0"/>
              <a:t>distractor</a:t>
            </a:r>
            <a:endParaRPr lang="en-US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152400"/>
            <a:ext cx="7715250" cy="8382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Item Difficulty = p</a:t>
            </a:r>
            <a:br>
              <a:rPr lang="en-US" smtClean="0"/>
            </a:br>
            <a:r>
              <a:rPr lang="en-US" sz="2800" smtClean="0"/>
              <a:t>(percent of people passing)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295400"/>
            <a:ext cx="7791450" cy="4800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p</a:t>
            </a:r>
            <a:r>
              <a:rPr lang="en-US" dirty="0" smtClean="0"/>
              <a:t> = </a:t>
            </a:r>
            <a:r>
              <a:rPr lang="en-US" u="sng" dirty="0" smtClean="0"/>
              <a:t>number answering correctly</a:t>
            </a:r>
            <a:endParaRPr lang="en-US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total number answering</a:t>
            </a:r>
          </a:p>
          <a:p>
            <a:pPr>
              <a:defRPr/>
            </a:pPr>
            <a:r>
              <a:rPr lang="en-US" dirty="0" smtClean="0"/>
              <a:t>If 100 people take the test and 34 get question 1 correct, what is the difficulty of that question?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p</a:t>
            </a:r>
            <a:r>
              <a:rPr lang="en-US" sz="1800" smtClean="0"/>
              <a:t>1 </a:t>
            </a:r>
            <a:r>
              <a:rPr lang="en-US" sz="1800" dirty="0" smtClean="0"/>
              <a:t>= </a:t>
            </a:r>
            <a:r>
              <a:rPr lang="en-US" dirty="0" smtClean="0"/>
              <a:t>34/100 = .34</a:t>
            </a:r>
          </a:p>
          <a:p>
            <a:pPr>
              <a:defRPr/>
            </a:pPr>
            <a:r>
              <a:rPr lang="en-US" dirty="0" smtClean="0"/>
              <a:t>For 65 correct p would be 65/100 = .65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SO… the higher the p, the easier the question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(score must be between 0 and 1)</a:t>
            </a:r>
            <a:endParaRPr lang="en-US" u="sng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Item Difficulty is...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behavioral measure</a:t>
            </a:r>
          </a:p>
          <a:p>
            <a:pPr>
              <a:defRPr/>
            </a:pPr>
            <a:r>
              <a:rPr lang="en-US" dirty="0" smtClean="0"/>
              <a:t>Based on the current group</a:t>
            </a:r>
          </a:p>
          <a:p>
            <a:pPr>
              <a:defRPr/>
            </a:pPr>
            <a:r>
              <a:rPr lang="en-US" dirty="0" smtClean="0"/>
              <a:t>Allows internal comparison</a:t>
            </a:r>
          </a:p>
          <a:p>
            <a:pPr>
              <a:defRPr/>
            </a:pPr>
            <a:r>
              <a:rPr lang="en-US" dirty="0" smtClean="0"/>
              <a:t>Also allows external comparison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construct based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difficulty is similar to </a:t>
            </a:r>
            <a:r>
              <a:rPr lang="en-US" b="1" u="sng" dirty="0" smtClean="0"/>
              <a:t>item endorsement </a:t>
            </a:r>
          </a:p>
          <a:p>
            <a:r>
              <a:rPr lang="en-US" dirty="0" smtClean="0"/>
              <a:t>Number agreeing with an item</a:t>
            </a:r>
          </a:p>
        </p:txBody>
      </p:sp>
    </p:spTree>
    <p:extLst>
      <p:ext uri="{BB962C8B-B14F-4D97-AF65-F5344CB8AC3E}">
        <p14:creationId xmlns:p14="http://schemas.microsoft.com/office/powerpoint/2010/main" val="731157767"/>
      </p:ext>
    </p:extLst>
  </p:cSld>
  <p:clrMapOvr>
    <a:masterClrMapping/>
  </p:clrMapOvr>
  <p:transition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Item endorsement also...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behavioral measure</a:t>
            </a:r>
          </a:p>
          <a:p>
            <a:pPr>
              <a:defRPr/>
            </a:pPr>
            <a:r>
              <a:rPr lang="en-US" dirty="0" smtClean="0"/>
              <a:t>Based on the current group</a:t>
            </a:r>
          </a:p>
          <a:p>
            <a:pPr>
              <a:defRPr/>
            </a:pPr>
            <a:r>
              <a:rPr lang="en-US" dirty="0" smtClean="0"/>
              <a:t>Allows internal comparison</a:t>
            </a:r>
          </a:p>
          <a:p>
            <a:pPr>
              <a:defRPr/>
            </a:pPr>
            <a:r>
              <a:rPr lang="en-US" dirty="0" smtClean="0"/>
              <a:t>Also allows external comparison</a:t>
            </a:r>
          </a:p>
        </p:txBody>
      </p:sp>
    </p:spTree>
    <p:extLst>
      <p:ext uri="{BB962C8B-B14F-4D97-AF65-F5344CB8AC3E}">
        <p14:creationId xmlns:p14="http://schemas.microsoft.com/office/powerpoint/2010/main" val="3111715958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2167</TotalTime>
  <Pages>6</Pages>
  <Words>358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azures</vt:lpstr>
      <vt:lpstr>Item Analysis</vt:lpstr>
      <vt:lpstr>Multiple Choice Questions</vt:lpstr>
      <vt:lpstr>Item Analysis </vt:lpstr>
      <vt:lpstr>Distractor power</vt:lpstr>
      <vt:lpstr>E.G.</vt:lpstr>
      <vt:lpstr>Item Difficulty = p (percent of people passing)</vt:lpstr>
      <vt:lpstr>Item Difficulty is...</vt:lpstr>
      <vt:lpstr>In construct based tests</vt:lpstr>
      <vt:lpstr>Item endorsement also...</vt:lpstr>
      <vt:lpstr>Item discrimination = d</vt:lpstr>
      <vt:lpstr>Distribution </vt:lpstr>
      <vt:lpstr>Determining item discrimination</vt:lpstr>
      <vt:lpstr>Examples of d</vt:lpstr>
      <vt:lpstr>Value of 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43</cp:revision>
  <cp:lastPrinted>1601-01-01T00:00:00Z</cp:lastPrinted>
  <dcterms:created xsi:type="dcterms:W3CDTF">1998-01-27T08:49:38Z</dcterms:created>
  <dcterms:modified xsi:type="dcterms:W3CDTF">2014-03-06T17:57:49Z</dcterms:modified>
</cp:coreProperties>
</file>