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1" r:id="rId2"/>
    <p:sldId id="284" r:id="rId3"/>
    <p:sldId id="265" r:id="rId4"/>
    <p:sldId id="270" r:id="rId5"/>
    <p:sldId id="274" r:id="rId6"/>
    <p:sldId id="273" r:id="rId7"/>
    <p:sldId id="288" r:id="rId8"/>
    <p:sldId id="291" r:id="rId9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7068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3393175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0875" y="609600"/>
            <a:ext cx="1947863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7288" y="609600"/>
            <a:ext cx="5691187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7288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9213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000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57288" y="1981200"/>
            <a:ext cx="77914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81100" y="609600"/>
            <a:ext cx="771525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1059" name="Group 35"/>
          <p:cNvGrpSpPr>
            <a:grpSpLocks/>
          </p:cNvGrpSpPr>
          <p:nvPr/>
        </p:nvGrpSpPr>
        <p:grpSpPr bwMode="auto">
          <a:xfrm>
            <a:off x="0" y="0"/>
            <a:ext cx="1085850" cy="6845300"/>
            <a:chOff x="0" y="0"/>
            <a:chExt cx="684" cy="4312"/>
          </a:xfrm>
        </p:grpSpPr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684" cy="4312"/>
            </a:xfrm>
            <a:prstGeom prst="rect">
              <a:avLst/>
            </a:prstGeom>
            <a:gradFill rotWithShape="0">
              <a:gsLst>
                <a:gs pos="0">
                  <a:srgbClr val="114FFB"/>
                </a:gs>
                <a:gs pos="50000">
                  <a:srgbClr val="114FFB">
                    <a:gamma/>
                    <a:shade val="20000"/>
                    <a:invGamma/>
                  </a:srgbClr>
                </a:gs>
                <a:gs pos="100000">
                  <a:srgbClr val="114FFB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8" name="Group 34"/>
            <p:cNvGrpSpPr>
              <a:grpSpLocks/>
            </p:cNvGrpSpPr>
            <p:nvPr/>
          </p:nvGrpSpPr>
          <p:grpSpPr bwMode="auto">
            <a:xfrm>
              <a:off x="48" y="102"/>
              <a:ext cx="96" cy="4122"/>
              <a:chOff x="48" y="102"/>
              <a:chExt cx="96" cy="4122"/>
            </a:xfrm>
          </p:grpSpPr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48" y="110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48" y="124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48" y="13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48" y="153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48" y="168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48" y="18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8" y="196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48" y="211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48" y="225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48" y="240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48" y="254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4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48" y="283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48" y="297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48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48" y="326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48" y="340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48" y="355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48" y="369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48" y="384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48" y="39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48" y="41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48" y="39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48" y="53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Rectangle 32"/>
              <p:cNvSpPr>
                <a:spLocks noChangeArrowheads="1"/>
              </p:cNvSpPr>
              <p:nvPr/>
            </p:nvSpPr>
            <p:spPr bwMode="auto">
              <a:xfrm>
                <a:off x="48" y="82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Rectangle 33"/>
              <p:cNvSpPr>
                <a:spLocks noChangeArrowheads="1"/>
              </p:cNvSpPr>
              <p:nvPr/>
            </p:nvSpPr>
            <p:spPr bwMode="auto">
              <a:xfrm>
                <a:off x="48" y="96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27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F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a.org/science/faq-findtests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l.edu/buro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Locating Tests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2"/>
              </a:rPr>
              <a:t>http://www.apa.org/science/faq-findtests.html</a:t>
            </a:r>
            <a:endParaRPr lang="en-US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en-US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304800"/>
            <a:ext cx="7715250" cy="1143000"/>
          </a:xfrm>
        </p:spPr>
        <p:txBody>
          <a:bodyPr/>
          <a:lstStyle/>
          <a:p>
            <a:r>
              <a:rPr lang="en-US" dirty="0" smtClean="0"/>
              <a:t>Considerations in locating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7288" y="1752600"/>
            <a:ext cx="7791450" cy="4343400"/>
          </a:xfrm>
        </p:spPr>
        <p:txBody>
          <a:bodyPr/>
          <a:lstStyle/>
          <a:p>
            <a:r>
              <a:rPr lang="en-US" dirty="0" smtClean="0"/>
              <a:t>How do you decide if you need a test?</a:t>
            </a:r>
          </a:p>
          <a:p>
            <a:r>
              <a:rPr lang="en-US" dirty="0" smtClean="0"/>
              <a:t>How do you locate information about tests?</a:t>
            </a:r>
          </a:p>
          <a:p>
            <a:r>
              <a:rPr lang="en-US" dirty="0" smtClean="0"/>
              <a:t>How do you locate the actual test?</a:t>
            </a:r>
          </a:p>
          <a:p>
            <a:r>
              <a:rPr lang="en-US" dirty="0" smtClean="0"/>
              <a:t>What do you look for in tests?</a:t>
            </a:r>
          </a:p>
          <a:p>
            <a:r>
              <a:rPr lang="en-US" dirty="0" smtClean="0"/>
              <a:t>How do you select the test to use?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15250" cy="1143000"/>
          </a:xfrm>
        </p:spPr>
        <p:txBody>
          <a:bodyPr/>
          <a:lstStyle/>
          <a:p>
            <a:r>
              <a:rPr lang="en-US" dirty="0"/>
              <a:t>Some </a:t>
            </a:r>
            <a:r>
              <a:rPr lang="en-US" dirty="0" smtClean="0"/>
              <a:t>dimensions of tests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219200"/>
            <a:ext cx="7791450" cy="5181600"/>
          </a:xfrm>
        </p:spPr>
        <p:txBody>
          <a:bodyPr/>
          <a:lstStyle/>
          <a:p>
            <a:r>
              <a:rPr lang="en-US" dirty="0" smtClean="0"/>
              <a:t>Standardization</a:t>
            </a:r>
          </a:p>
          <a:p>
            <a:r>
              <a:rPr lang="en-US" dirty="0" smtClean="0"/>
              <a:t>Commercial </a:t>
            </a:r>
            <a:endParaRPr lang="en-US" dirty="0"/>
          </a:p>
          <a:p>
            <a:r>
              <a:rPr lang="en-US" dirty="0"/>
              <a:t>Author</a:t>
            </a:r>
          </a:p>
          <a:p>
            <a:r>
              <a:rPr lang="en-US" dirty="0"/>
              <a:t>Cost</a:t>
            </a:r>
          </a:p>
          <a:p>
            <a:r>
              <a:rPr lang="en-US" dirty="0"/>
              <a:t>Domain</a:t>
            </a:r>
          </a:p>
          <a:p>
            <a:r>
              <a:rPr lang="en-US" dirty="0"/>
              <a:t>Length</a:t>
            </a:r>
          </a:p>
          <a:p>
            <a:r>
              <a:rPr lang="en-US" dirty="0"/>
              <a:t>Administration options</a:t>
            </a:r>
          </a:p>
          <a:p>
            <a:r>
              <a:rPr lang="en-US" dirty="0" smtClean="0"/>
              <a:t>Language</a:t>
            </a:r>
          </a:p>
          <a:p>
            <a:r>
              <a:rPr lang="en-US" dirty="0" smtClean="0"/>
              <a:t>Availability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Locating tests/information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791450" cy="4114800"/>
          </a:xfrm>
        </p:spPr>
        <p:txBody>
          <a:bodyPr/>
          <a:lstStyle/>
          <a:p>
            <a:r>
              <a:rPr lang="en-US" dirty="0"/>
              <a:t>Published psychological tests</a:t>
            </a:r>
          </a:p>
          <a:p>
            <a:r>
              <a:rPr lang="en-US" dirty="0"/>
              <a:t>Commercial vendors</a:t>
            </a:r>
          </a:p>
          <a:p>
            <a:r>
              <a:rPr lang="en-US" dirty="0"/>
              <a:t>Unpublished psychological tests</a:t>
            </a:r>
          </a:p>
          <a:p>
            <a:r>
              <a:rPr lang="en-US" dirty="0"/>
              <a:t>Scholarly </a:t>
            </a:r>
            <a:r>
              <a:rPr lang="en-US" dirty="0" smtClean="0"/>
              <a:t>publications</a:t>
            </a:r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nternet</a:t>
            </a:r>
            <a:endParaRPr lang="en-US" dirty="0"/>
          </a:p>
          <a:p>
            <a:r>
              <a:rPr lang="en-US" dirty="0"/>
              <a:t>Commercial publications</a:t>
            </a:r>
          </a:p>
          <a:p>
            <a:r>
              <a:rPr lang="en-US" dirty="0"/>
              <a:t>Create own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Published S</a:t>
            </a:r>
            <a:r>
              <a:rPr lang="en-US" dirty="0" smtClean="0"/>
              <a:t>tandardized </a:t>
            </a:r>
            <a:r>
              <a:rPr lang="en-US" dirty="0"/>
              <a:t>P</a:t>
            </a:r>
            <a:r>
              <a:rPr lang="en-US" dirty="0" smtClean="0"/>
              <a:t>sychological Tests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2514600"/>
            <a:ext cx="7791450" cy="35814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Buros</a:t>
            </a:r>
            <a:r>
              <a:rPr lang="en-US" dirty="0" smtClean="0"/>
              <a:t> Institute</a:t>
            </a:r>
          </a:p>
          <a:p>
            <a:r>
              <a:rPr lang="en-US" dirty="0" smtClean="0"/>
              <a:t>Tests </a:t>
            </a:r>
            <a:r>
              <a:rPr lang="en-US" dirty="0"/>
              <a:t>in Print (TIP)</a:t>
            </a:r>
          </a:p>
          <a:p>
            <a:r>
              <a:rPr lang="en-US" dirty="0"/>
              <a:t>Mental Measurement Yearbook (MMY)</a:t>
            </a:r>
          </a:p>
          <a:p>
            <a:pPr lvl="1"/>
            <a:r>
              <a:rPr lang="en-US" dirty="0" smtClean="0"/>
              <a:t>z5814P8B932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15250" cy="685800"/>
          </a:xfrm>
        </p:spPr>
        <p:txBody>
          <a:bodyPr/>
          <a:lstStyle/>
          <a:p>
            <a:r>
              <a:rPr lang="en-US" sz="4000" dirty="0"/>
              <a:t>MMY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914400"/>
            <a:ext cx="779145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hlinkClick r:id="rId2"/>
              </a:rPr>
              <a:t>Buros Institute for Mental Measurements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  <a:r>
              <a:rPr lang="en-US" dirty="0" err="1"/>
              <a:t>ed</a:t>
            </a:r>
            <a:r>
              <a:rPr lang="en-US" dirty="0"/>
              <a:t> </a:t>
            </a:r>
            <a:r>
              <a:rPr lang="en-US" dirty="0" smtClean="0"/>
              <a:t>2010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Not cumulative</a:t>
            </a:r>
          </a:p>
          <a:p>
            <a:pPr>
              <a:lnSpc>
                <a:spcPct val="90000"/>
              </a:lnSpc>
            </a:pPr>
            <a:r>
              <a:rPr lang="en-US" dirty="0"/>
              <a:t>Multiple </a:t>
            </a:r>
            <a:r>
              <a:rPr lang="en-US" dirty="0" smtClean="0"/>
              <a:t>indexes</a:t>
            </a:r>
          </a:p>
          <a:p>
            <a:pPr marL="51435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Titles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 Acronyms</a:t>
            </a:r>
            <a:endParaRPr lang="en-US" sz="2800" dirty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 Subject</a:t>
            </a:r>
            <a:endParaRPr lang="en-US" sz="2800" dirty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 Publisher</a:t>
            </a:r>
            <a:endParaRPr lang="en-US" sz="2800" dirty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 Names</a:t>
            </a:r>
            <a:endParaRPr lang="en-US" sz="2800" dirty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 Source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in MMY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  <a:p>
            <a:r>
              <a:rPr lang="en-US" dirty="0"/>
              <a:t>Purpose</a:t>
            </a:r>
          </a:p>
          <a:p>
            <a:r>
              <a:rPr lang="en-US" dirty="0"/>
              <a:t>Population</a:t>
            </a:r>
          </a:p>
          <a:p>
            <a:r>
              <a:rPr lang="en-US" dirty="0"/>
              <a:t>Publication date</a:t>
            </a:r>
          </a:p>
          <a:p>
            <a:r>
              <a:rPr lang="en-US" dirty="0"/>
              <a:t>Acronym</a:t>
            </a:r>
          </a:p>
          <a:p>
            <a:r>
              <a:rPr lang="en-US" dirty="0"/>
              <a:t>Scores</a:t>
            </a:r>
          </a:p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Forms, parts, levels</a:t>
            </a:r>
          </a:p>
          <a:p>
            <a:r>
              <a:rPr lang="en-US" dirty="0"/>
              <a:t>Manual</a:t>
            </a:r>
          </a:p>
          <a:p>
            <a:r>
              <a:rPr lang="en-US" dirty="0"/>
              <a:t>Price</a:t>
            </a:r>
          </a:p>
          <a:p>
            <a:r>
              <a:rPr lang="en-US" dirty="0"/>
              <a:t>Foreign language</a:t>
            </a:r>
          </a:p>
          <a:p>
            <a:r>
              <a:rPr lang="en-US" dirty="0"/>
              <a:t>Time</a:t>
            </a:r>
          </a:p>
          <a:p>
            <a:r>
              <a:rPr lang="en-US"/>
              <a:t>Comments</a:t>
            </a:r>
            <a:endParaRPr lang="en-US" sz="36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53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15250" cy="1143000"/>
          </a:xfrm>
        </p:spPr>
        <p:txBody>
          <a:bodyPr/>
          <a:lstStyle/>
          <a:p>
            <a:pPr algn="ctr"/>
            <a:r>
              <a:rPr lang="en-US" dirty="0" smtClean="0"/>
              <a:t>Homework </a:t>
            </a:r>
            <a:br>
              <a:rPr lang="en-US" dirty="0" smtClean="0"/>
            </a:br>
            <a:r>
              <a:rPr lang="en-US" dirty="0" smtClean="0"/>
              <a:t>due Tuesday 4 Feb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Locate 3 non standardized tests</a:t>
            </a:r>
          </a:p>
          <a:p>
            <a:r>
              <a:rPr lang="en-US" dirty="0" smtClean="0"/>
              <a:t>** You </a:t>
            </a:r>
            <a:r>
              <a:rPr lang="en-US" dirty="0"/>
              <a:t>must have access to the actual questions and scoring rubric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Submit your own brief descriptions of </a:t>
            </a:r>
            <a:r>
              <a:rPr lang="en-US" smtClean="0"/>
              <a:t>tests and </a:t>
            </a:r>
            <a:r>
              <a:rPr lang="en-US" dirty="0" smtClean="0"/>
              <a:t>a reference (where you got it</a:t>
            </a:r>
            <a:r>
              <a:rPr lang="en-US" smtClean="0"/>
              <a:t>) </a:t>
            </a:r>
            <a:r>
              <a:rPr lang="en-US"/>
              <a:t>as well copies of the test </a:t>
            </a:r>
            <a:r>
              <a:rPr lang="en-US" smtClean="0"/>
              <a:t>questions.</a:t>
            </a:r>
            <a:endParaRPr lang="en-US" dirty="0" smtClean="0"/>
          </a:p>
          <a:p>
            <a:r>
              <a:rPr lang="en-US" dirty="0" smtClean="0"/>
              <a:t>Rank order by preference to use</a:t>
            </a:r>
          </a:p>
        </p:txBody>
      </p:sp>
    </p:spTree>
    <p:extLst>
      <p:ext uri="{BB962C8B-B14F-4D97-AF65-F5344CB8AC3E}">
        <p14:creationId xmlns:p14="http://schemas.microsoft.com/office/powerpoint/2010/main" val="4097455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s.ppt">
  <a:themeElements>
    <a:clrScheme name="">
      <a:dk1>
        <a:srgbClr val="000000"/>
      </a:dk1>
      <a:lt1>
        <a:srgbClr val="FFFFFF"/>
      </a:lt1>
      <a:dk2>
        <a:srgbClr val="114FFB"/>
      </a:dk2>
      <a:lt2>
        <a:srgbClr val="8CF4EA"/>
      </a:lt2>
      <a:accent1>
        <a:srgbClr val="00B7A5"/>
      </a:accent1>
      <a:accent2>
        <a:srgbClr val="D49FFF"/>
      </a:accent2>
      <a:accent3>
        <a:srgbClr val="AAB2FD"/>
      </a:accent3>
      <a:accent4>
        <a:srgbClr val="DADADA"/>
      </a:accent4>
      <a:accent5>
        <a:srgbClr val="AAD8CF"/>
      </a:accent5>
      <a:accent6>
        <a:srgbClr val="C090E7"/>
      </a:accent6>
      <a:hlink>
        <a:srgbClr val="7B00E4"/>
      </a:hlink>
      <a:folHlink>
        <a:srgbClr val="618FFD"/>
      </a:folHlink>
    </a:clrScheme>
    <a:fontScheme name="azures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c:\projects\pp4eng\common\template\sldshow\azures.ppt</Template>
  <TotalTime>3238</TotalTime>
  <Pages>6</Pages>
  <Words>198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azures.ppt</vt:lpstr>
      <vt:lpstr>Locating Tests</vt:lpstr>
      <vt:lpstr>Considerations in locating tests</vt:lpstr>
      <vt:lpstr>Some dimensions of tests</vt:lpstr>
      <vt:lpstr>Locating tests/information</vt:lpstr>
      <vt:lpstr>Published Standardized Psychological Tests</vt:lpstr>
      <vt:lpstr>MMY</vt:lpstr>
      <vt:lpstr>Information in MMY</vt:lpstr>
      <vt:lpstr>Homework  due Tuesday 4 Feb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</dc:title>
  <dc:subject>methods used in research on education</dc:subject>
  <dc:creator>Margaret D Anderson</dc:creator>
  <cp:lastModifiedBy>SUNY Cortland</cp:lastModifiedBy>
  <cp:revision>69</cp:revision>
  <cp:lastPrinted>1601-01-01T00:00:00Z</cp:lastPrinted>
  <dcterms:created xsi:type="dcterms:W3CDTF">1998-01-27T08:49:38Z</dcterms:created>
  <dcterms:modified xsi:type="dcterms:W3CDTF">2014-01-30T19:48:47Z</dcterms:modified>
</cp:coreProperties>
</file>