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5" r:id="rId2"/>
    <p:sldId id="271" r:id="rId3"/>
    <p:sldId id="272" r:id="rId4"/>
    <p:sldId id="273" r:id="rId5"/>
    <p:sldId id="274" r:id="rId6"/>
    <p:sldId id="275" r:id="rId7"/>
    <p:sldId id="276" r:id="rId8"/>
    <p:sldId id="282" r:id="rId9"/>
    <p:sldId id="283" r:id="rId10"/>
    <p:sldId id="284" r:id="rId11"/>
    <p:sldId id="287" r:id="rId12"/>
    <p:sldId id="285" r:id="rId13"/>
    <p:sldId id="288" r:id="rId14"/>
    <p:sldId id="286" r:id="rId15"/>
    <p:sldId id="268" r:id="rId1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1087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17205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scores and figure</a:t>
            </a:r>
            <a:r>
              <a:rPr lang="en-US" baseline="0" dirty="0" smtClean="0"/>
              <a:t> out which reliability, validity and standardization to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4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0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ersbriggs.org/my-mbti-personality-type/mbti-basics/" TargetMode="External"/><Relationship Id="rId2" Type="http://schemas.openxmlformats.org/officeDocument/2006/relationships/hyperlink" Target="http://www.cpp.com/images/reports/smp26100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irsey.com/default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arsonassessments.com/HAIWEB/Cultures/en-us/Productdetail.htm?Pid=PAg523&amp;Mode=summar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p.com/products/cpi/index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p.com/products/mbti/index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676400"/>
            <a:ext cx="7715250" cy="2362200"/>
          </a:xfrm>
        </p:spPr>
        <p:txBody>
          <a:bodyPr/>
          <a:lstStyle/>
          <a:p>
            <a:pPr algn="ctr">
              <a:defRPr/>
            </a:pPr>
            <a:r>
              <a:rPr lang="en-US" sz="5400" smtClean="0"/>
              <a:t>PERSONALITY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2550" y="-2438400"/>
            <a:ext cx="7791450" cy="4114800"/>
          </a:xfrm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2286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Myers-Briggs Type Indicator </a:t>
            </a:r>
            <a:r>
              <a:rPr lang="en-US" dirty="0" smtClean="0">
                <a:hlinkClick r:id="rId2"/>
              </a:rPr>
              <a:t>(</a:t>
            </a:r>
            <a:r>
              <a:rPr lang="en-US" dirty="0" smtClean="0">
                <a:hlinkClick r:id="rId3"/>
              </a:rPr>
              <a:t>example of MBTI types</a:t>
            </a:r>
            <a:r>
              <a:rPr lang="en-US" dirty="0" smtClean="0">
                <a:hlinkClick r:id="rId2"/>
              </a:rPr>
              <a:t>)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676400"/>
            <a:ext cx="7791450" cy="4419600"/>
          </a:xfrm>
        </p:spPr>
        <p:txBody>
          <a:bodyPr/>
          <a:lstStyle/>
          <a:p>
            <a:pPr>
              <a:defRPr/>
            </a:pPr>
            <a:r>
              <a:rPr lang="en-US" smtClean="0"/>
              <a:t>Measures 4 dimensions of personality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extroversion-introversion (EI)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sensing-intuition (SN)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thinking-feeling (TF)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		judgement-perception (JP)</a:t>
            </a:r>
          </a:p>
          <a:p>
            <a:pPr>
              <a:defRPr/>
            </a:pPr>
            <a:r>
              <a:rPr lang="en-US" smtClean="0"/>
              <a:t>combine into 16 personality types e.g. ESTJ</a:t>
            </a:r>
          </a:p>
        </p:txBody>
      </p:sp>
    </p:spTree>
    <p:extLst>
      <p:ext uri="{BB962C8B-B14F-4D97-AF65-F5344CB8AC3E}">
        <p14:creationId xmlns:p14="http://schemas.microsoft.com/office/powerpoint/2010/main" val="2139202837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assessment of MBTI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Extrovert/Introvert</a:t>
            </a:r>
          </a:p>
          <a:p>
            <a:pPr marL="0" indent="0">
              <a:buNone/>
            </a:pPr>
            <a:r>
              <a:rPr lang="en-US" sz="1800" dirty="0" smtClean="0"/>
              <a:t>Very strong E       medium E       centered       medium I       very strong 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Sensing/Intuition</a:t>
            </a:r>
          </a:p>
          <a:p>
            <a:pPr marL="0" lvl="0" indent="0">
              <a:buClr>
                <a:srgbClr val="8CF4EA"/>
              </a:buClr>
              <a:buNone/>
            </a:pPr>
            <a:r>
              <a:rPr lang="en-US" sz="1800" dirty="0">
                <a:solidFill>
                  <a:srgbClr val="FFFFFF"/>
                </a:solidFill>
              </a:rPr>
              <a:t>Very strong </a:t>
            </a:r>
            <a:r>
              <a:rPr lang="en-US" sz="1800" dirty="0" smtClean="0">
                <a:solidFill>
                  <a:srgbClr val="FFFFFF"/>
                </a:solidFill>
              </a:rPr>
              <a:t>S       </a:t>
            </a:r>
            <a:r>
              <a:rPr lang="en-US" sz="1800" dirty="0">
                <a:solidFill>
                  <a:srgbClr val="FFFFFF"/>
                </a:solidFill>
              </a:rPr>
              <a:t>medium </a:t>
            </a:r>
            <a:r>
              <a:rPr lang="en-US" sz="1800" dirty="0" smtClean="0">
                <a:solidFill>
                  <a:srgbClr val="FFFFFF"/>
                </a:solidFill>
              </a:rPr>
              <a:t>S       </a:t>
            </a:r>
            <a:r>
              <a:rPr lang="en-US" sz="1800" dirty="0">
                <a:solidFill>
                  <a:srgbClr val="FFFFFF"/>
                </a:solidFill>
              </a:rPr>
              <a:t>centered       medium </a:t>
            </a:r>
            <a:r>
              <a:rPr lang="en-US" sz="1800" dirty="0" smtClean="0">
                <a:solidFill>
                  <a:srgbClr val="FFFFFF"/>
                </a:solidFill>
              </a:rPr>
              <a:t>N       </a:t>
            </a:r>
            <a:r>
              <a:rPr lang="en-US" sz="1800" dirty="0">
                <a:solidFill>
                  <a:srgbClr val="FFFFFF"/>
                </a:solidFill>
              </a:rPr>
              <a:t>very strong </a:t>
            </a:r>
            <a:r>
              <a:rPr lang="en-US" sz="1800" dirty="0" smtClean="0">
                <a:solidFill>
                  <a:srgbClr val="FFFFFF"/>
                </a:solidFill>
              </a:rPr>
              <a:t>N</a:t>
            </a:r>
            <a:endParaRPr lang="en-US" sz="1800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Thinking/Feeling</a:t>
            </a:r>
          </a:p>
          <a:p>
            <a:pPr marL="0" lvl="0" indent="0">
              <a:buClr>
                <a:srgbClr val="8CF4EA"/>
              </a:buClr>
              <a:buNone/>
            </a:pPr>
            <a:r>
              <a:rPr lang="en-US" sz="1800" dirty="0">
                <a:solidFill>
                  <a:srgbClr val="FFFFFF"/>
                </a:solidFill>
              </a:rPr>
              <a:t>Very strong </a:t>
            </a:r>
            <a:r>
              <a:rPr lang="en-US" sz="1800" dirty="0" smtClean="0">
                <a:solidFill>
                  <a:srgbClr val="FFFFFF"/>
                </a:solidFill>
              </a:rPr>
              <a:t>T       </a:t>
            </a:r>
            <a:r>
              <a:rPr lang="en-US" sz="1800" dirty="0">
                <a:solidFill>
                  <a:srgbClr val="FFFFFF"/>
                </a:solidFill>
              </a:rPr>
              <a:t>medium </a:t>
            </a:r>
            <a:r>
              <a:rPr lang="en-US" sz="1800" dirty="0" smtClean="0">
                <a:solidFill>
                  <a:srgbClr val="FFFFFF"/>
                </a:solidFill>
              </a:rPr>
              <a:t>T       </a:t>
            </a:r>
            <a:r>
              <a:rPr lang="en-US" sz="1800" dirty="0">
                <a:solidFill>
                  <a:srgbClr val="FFFFFF"/>
                </a:solidFill>
              </a:rPr>
              <a:t>centered       medium </a:t>
            </a:r>
            <a:r>
              <a:rPr lang="en-US" sz="1800" dirty="0" smtClean="0">
                <a:solidFill>
                  <a:srgbClr val="FFFFFF"/>
                </a:solidFill>
              </a:rPr>
              <a:t>F       </a:t>
            </a:r>
            <a:r>
              <a:rPr lang="en-US" sz="1800" dirty="0">
                <a:solidFill>
                  <a:srgbClr val="FFFFFF"/>
                </a:solidFill>
              </a:rPr>
              <a:t>very strong </a:t>
            </a:r>
            <a:r>
              <a:rPr lang="en-US" sz="1800" dirty="0" smtClean="0">
                <a:solidFill>
                  <a:srgbClr val="FFFFFF"/>
                </a:solidFill>
              </a:rPr>
              <a:t>F</a:t>
            </a:r>
          </a:p>
          <a:p>
            <a:pPr lvl="0">
              <a:buClr>
                <a:srgbClr val="8CF4EA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FFFF"/>
                </a:solidFill>
              </a:rPr>
              <a:t>Judging/Perceiving</a:t>
            </a:r>
          </a:p>
          <a:p>
            <a:pPr marL="0" lvl="0" indent="0">
              <a:buClr>
                <a:srgbClr val="8CF4EA"/>
              </a:buClr>
              <a:buNone/>
            </a:pPr>
            <a:r>
              <a:rPr lang="en-US" sz="1800" dirty="0">
                <a:solidFill>
                  <a:srgbClr val="FFFFFF"/>
                </a:solidFill>
              </a:rPr>
              <a:t>Very strong </a:t>
            </a:r>
            <a:r>
              <a:rPr lang="en-US" sz="1800" dirty="0" smtClean="0">
                <a:solidFill>
                  <a:srgbClr val="FFFFFF"/>
                </a:solidFill>
              </a:rPr>
              <a:t>J       </a:t>
            </a:r>
            <a:r>
              <a:rPr lang="en-US" sz="1800" dirty="0">
                <a:solidFill>
                  <a:srgbClr val="FFFFFF"/>
                </a:solidFill>
              </a:rPr>
              <a:t>medium </a:t>
            </a:r>
            <a:r>
              <a:rPr lang="en-US" sz="1800" dirty="0" smtClean="0">
                <a:solidFill>
                  <a:srgbClr val="FFFFFF"/>
                </a:solidFill>
              </a:rPr>
              <a:t>J       </a:t>
            </a:r>
            <a:r>
              <a:rPr lang="en-US" sz="1800" dirty="0">
                <a:solidFill>
                  <a:srgbClr val="FFFFFF"/>
                </a:solidFill>
              </a:rPr>
              <a:t>centered       medium </a:t>
            </a:r>
            <a:r>
              <a:rPr lang="en-US" sz="1800" dirty="0" smtClean="0">
                <a:solidFill>
                  <a:srgbClr val="FFFFFF"/>
                </a:solidFill>
              </a:rPr>
              <a:t>P       </a:t>
            </a:r>
            <a:r>
              <a:rPr lang="en-US" sz="1800" dirty="0">
                <a:solidFill>
                  <a:srgbClr val="FFFFFF"/>
                </a:solidFill>
              </a:rPr>
              <a:t>very strong P</a:t>
            </a:r>
            <a:endParaRPr lang="en-US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00132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err="1" smtClean="0"/>
              <a:t>Keirsey</a:t>
            </a:r>
            <a:r>
              <a:rPr lang="en-US" dirty="0" smtClean="0"/>
              <a:t> Temperament Sorter – II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KTS-II</a:t>
            </a:r>
            <a:endParaRPr 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828800"/>
            <a:ext cx="779145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Created by David </a:t>
            </a:r>
            <a:r>
              <a:rPr lang="en-US" dirty="0" err="1" smtClean="0"/>
              <a:t>Kerisey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1978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Similar to MBTI test profile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/>
              <a:t>H</a:t>
            </a:r>
            <a:r>
              <a:rPr lang="en-US" dirty="0" smtClean="0"/>
              <a:t>igh reliability and validity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Shorter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/>
              <a:t>C</a:t>
            </a:r>
            <a:r>
              <a:rPr lang="en-US" dirty="0" smtClean="0"/>
              <a:t>omputerized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45527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KTS scales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4 </a:t>
            </a:r>
            <a:r>
              <a:rPr lang="en-US" dirty="0" smtClean="0"/>
              <a:t>Scales – similar to MBTI</a:t>
            </a:r>
          </a:p>
          <a:p>
            <a:pPr marL="0" indent="0">
              <a:buNone/>
              <a:defRPr/>
            </a:pPr>
            <a:r>
              <a:rPr lang="en-US" dirty="0" smtClean="0"/>
              <a:t>-- different words, same letters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dirty="0"/>
              <a:t>  	(E)=Expressive vs. (I)=Attentive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dirty="0"/>
              <a:t>  	(S)=Observant vs. (N)=Introspective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dirty="0"/>
              <a:t>  	(T)=Tough-minded vs. (F)=Friendly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dirty="0"/>
              <a:t>  	(J)=Scheduling vs. (P)=</a:t>
            </a:r>
            <a:r>
              <a:rPr lang="en-US" dirty="0" smtClean="0"/>
              <a:t>Probing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82281"/>
      </p:ext>
    </p:extLst>
  </p:cSld>
  <p:clrMapOvr>
    <a:masterClrMapping/>
  </p:clrMapOvr>
  <p:transition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15250" cy="1143000"/>
          </a:xfrm>
        </p:spPr>
        <p:txBody>
          <a:bodyPr/>
          <a:lstStyle/>
          <a:p>
            <a:r>
              <a:rPr lang="en-US" dirty="0" smtClean="0"/>
              <a:t>MBTI/KTS/images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288" y="990600"/>
            <a:ext cx="779145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Scores????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MBTI – individual scales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MBTI</a:t>
            </a:r>
            <a:r>
              <a:rPr lang="en-US" dirty="0"/>
              <a:t> </a:t>
            </a:r>
            <a:r>
              <a:rPr lang="en-US" dirty="0" smtClean="0"/>
              <a:t>- combinations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“projective ABAB</a:t>
            </a:r>
          </a:p>
          <a:p>
            <a:pPr marL="0" indent="0">
              <a:buNone/>
            </a:pPr>
            <a:r>
              <a:rPr lang="en-US" dirty="0" smtClean="0"/>
              <a:t>Reliability</a:t>
            </a:r>
            <a:r>
              <a:rPr lang="en-US" dirty="0"/>
              <a:t> </a:t>
            </a:r>
            <a:r>
              <a:rPr lang="en-US" dirty="0" smtClean="0"/>
              <a:t>????</a:t>
            </a:r>
          </a:p>
          <a:p>
            <a:pPr marL="0" indent="0">
              <a:buNone/>
            </a:pPr>
            <a:r>
              <a:rPr lang="en-US" dirty="0" smtClean="0"/>
              <a:t>Validity ????</a:t>
            </a:r>
          </a:p>
          <a:p>
            <a:pPr marL="0" indent="0">
              <a:buNone/>
            </a:pPr>
            <a:r>
              <a:rPr lang="en-US" dirty="0" smtClean="0"/>
              <a:t>Standardization 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40083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Minnesota </a:t>
            </a:r>
            <a:r>
              <a:rPr lang="en-US" dirty="0" err="1" smtClean="0"/>
              <a:t>Multiphasic</a:t>
            </a:r>
            <a:r>
              <a:rPr lang="en-US" dirty="0" smtClean="0"/>
              <a:t> Personality Inventory (MMPI)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600200"/>
            <a:ext cx="7791450" cy="4495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Original development 1940 –Hathaway &amp; McKinley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(MMPI-2 1989) MMPI-2-RF 2008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Over 18 years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MMPI -A – 1992 (adolescent) 14 – 18 yrs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Clinical populations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paper-pencil, computer or audio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35-50 minutes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About 338 questions</a:t>
            </a:r>
          </a:p>
        </p:txBody>
      </p:sp>
    </p:spTree>
    <p:extLst>
      <p:ext uri="{BB962C8B-B14F-4D97-AF65-F5344CB8AC3E}">
        <p14:creationId xmlns:p14="http://schemas.microsoft.com/office/powerpoint/2010/main" val="1283117849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15250" cy="23622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Minnesota </a:t>
            </a:r>
            <a:r>
              <a:rPr lang="en-US" dirty="0" err="1" smtClean="0"/>
              <a:t>Multiphasic</a:t>
            </a:r>
            <a:r>
              <a:rPr lang="en-US" dirty="0" smtClean="0"/>
              <a:t> Personality Inventory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(MMPI-2-RF)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19400"/>
            <a:ext cx="7791450" cy="3200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Criterion based (or data reduction)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sz="2800" dirty="0" smtClean="0"/>
              <a:t>large pool of questions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		select appropriate criterion groups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		factor analysis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4331050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MMPI – 2-RF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 scales</a:t>
            </a:r>
          </a:p>
          <a:p>
            <a:r>
              <a:rPr lang="en-US" dirty="0" smtClean="0"/>
              <a:t>8 Validity scales</a:t>
            </a:r>
          </a:p>
          <a:p>
            <a:pPr>
              <a:defRPr/>
            </a:pPr>
            <a:r>
              <a:rPr lang="en-US" dirty="0" smtClean="0"/>
              <a:t>addiction scales</a:t>
            </a:r>
          </a:p>
          <a:p>
            <a:pPr>
              <a:defRPr/>
            </a:pPr>
            <a:r>
              <a:rPr lang="en-US" dirty="0" smtClean="0"/>
              <a:t>supplemental scales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8322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3810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Problems with MMPI-2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981200"/>
            <a:ext cx="779145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norms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inter-item consistency is low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high inter correlations between scores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validity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reading at 6th grade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self-report</a:t>
            </a:r>
          </a:p>
        </p:txBody>
      </p:sp>
    </p:spTree>
    <p:extLst>
      <p:ext uri="{BB962C8B-B14F-4D97-AF65-F5344CB8AC3E}">
        <p14:creationId xmlns:p14="http://schemas.microsoft.com/office/powerpoint/2010/main" val="2995643991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California Psychological Inventory-260 </a:t>
            </a:r>
            <a:r>
              <a:rPr lang="en-US" dirty="0" smtClean="0">
                <a:hlinkClick r:id="rId2"/>
              </a:rPr>
              <a:t>(CPI)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905000"/>
            <a:ext cx="7791450" cy="419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Developed 1956 -- revised 2005</a:t>
            </a:r>
          </a:p>
          <a:p>
            <a:pPr>
              <a:defRPr/>
            </a:pPr>
            <a:r>
              <a:rPr lang="en-US" dirty="0" smtClean="0"/>
              <a:t>assess normal adult personality</a:t>
            </a:r>
          </a:p>
          <a:p>
            <a:pPr>
              <a:defRPr/>
            </a:pPr>
            <a:r>
              <a:rPr lang="en-US" dirty="0" smtClean="0"/>
              <a:t>260 true/false questions (1/2 from MMPI)</a:t>
            </a:r>
          </a:p>
          <a:p>
            <a:pPr>
              <a:defRPr/>
            </a:pPr>
            <a:r>
              <a:rPr lang="en-US" dirty="0" smtClean="0"/>
              <a:t>30-45 minutes</a:t>
            </a:r>
          </a:p>
          <a:p>
            <a:pPr>
              <a:defRPr/>
            </a:pPr>
            <a:r>
              <a:rPr lang="en-US" dirty="0" smtClean="0"/>
              <a:t>paper-pencil</a:t>
            </a:r>
          </a:p>
          <a:p>
            <a:pPr>
              <a:defRPr/>
            </a:pPr>
            <a:r>
              <a:rPr lang="en-US" dirty="0" smtClean="0"/>
              <a:t>normed on college students</a:t>
            </a:r>
          </a:p>
        </p:txBody>
      </p:sp>
    </p:spTree>
    <p:extLst>
      <p:ext uri="{BB962C8B-B14F-4D97-AF65-F5344CB8AC3E}">
        <p14:creationId xmlns:p14="http://schemas.microsoft.com/office/powerpoint/2010/main" val="1848226722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California Psychological Inventory (CPI)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905000"/>
            <a:ext cx="7791450" cy="419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29 socially desirable behavioral tendencies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		Interpersonal styles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		self acceptance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		self control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		flexibility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more positive than MMPI</a:t>
            </a:r>
          </a:p>
          <a:p>
            <a:pPr>
              <a:defRPr/>
            </a:pPr>
            <a:r>
              <a:rPr lang="en-US" dirty="0" smtClean="0"/>
              <a:t>used for educational, vocational, counseling</a:t>
            </a:r>
          </a:p>
        </p:txBody>
      </p:sp>
    </p:spTree>
    <p:extLst>
      <p:ext uri="{BB962C8B-B14F-4D97-AF65-F5344CB8AC3E}">
        <p14:creationId xmlns:p14="http://schemas.microsoft.com/office/powerpoint/2010/main" val="3721954744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2286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Myers-Briggs Type Indicator </a:t>
            </a:r>
            <a:r>
              <a:rPr lang="en-US" dirty="0" smtClean="0">
                <a:hlinkClick r:id="rId2"/>
              </a:rPr>
              <a:t>(MBTI)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905000"/>
            <a:ext cx="7791450" cy="419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Isabel Briggs Myers and Katherine  Briggs</a:t>
            </a:r>
          </a:p>
          <a:p>
            <a:pPr>
              <a:defRPr/>
            </a:pPr>
            <a:r>
              <a:rPr lang="en-US" dirty="0" smtClean="0"/>
              <a:t>1940s</a:t>
            </a:r>
          </a:p>
          <a:p>
            <a:pPr>
              <a:defRPr/>
            </a:pPr>
            <a:r>
              <a:rPr lang="en-US" dirty="0" smtClean="0"/>
              <a:t>Based on Jung’s personality dimensions</a:t>
            </a:r>
          </a:p>
          <a:p>
            <a:pPr>
              <a:defRPr/>
            </a:pPr>
            <a:r>
              <a:rPr lang="en-US" dirty="0" smtClean="0"/>
              <a:t>126 forced choice questions</a:t>
            </a:r>
          </a:p>
          <a:p>
            <a:pPr>
              <a:defRPr/>
            </a:pPr>
            <a:r>
              <a:rPr lang="en-US" dirty="0" smtClean="0"/>
              <a:t>20-30 minutes</a:t>
            </a:r>
          </a:p>
        </p:txBody>
      </p:sp>
    </p:spTree>
    <p:extLst>
      <p:ext uri="{BB962C8B-B14F-4D97-AF65-F5344CB8AC3E}">
        <p14:creationId xmlns:p14="http://schemas.microsoft.com/office/powerpoint/2010/main" val="477561432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228600"/>
            <a:ext cx="7715250" cy="11430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Myers-Briggs Type Indicator (MBTI)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828800"/>
            <a:ext cx="7791450" cy="426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Heavily used in research</a:t>
            </a:r>
          </a:p>
          <a:p>
            <a:pPr>
              <a:defRPr/>
            </a:pPr>
            <a:r>
              <a:rPr lang="en-US" dirty="0" smtClean="0"/>
              <a:t>lots of validity studies</a:t>
            </a:r>
          </a:p>
          <a:p>
            <a:pPr>
              <a:defRPr/>
            </a:pPr>
            <a:r>
              <a:rPr lang="en-US" dirty="0" smtClean="0"/>
              <a:t>used in academic and counseling settings</a:t>
            </a:r>
          </a:p>
          <a:p>
            <a:pPr>
              <a:defRPr/>
            </a:pPr>
            <a:r>
              <a:rPr lang="en-US" dirty="0" smtClean="0"/>
              <a:t>vocational preferences</a:t>
            </a:r>
          </a:p>
          <a:p>
            <a:pPr>
              <a:defRPr/>
            </a:pPr>
            <a:r>
              <a:rPr lang="en-US" dirty="0" smtClean="0"/>
              <a:t>interpersonal interactions </a:t>
            </a:r>
          </a:p>
        </p:txBody>
      </p:sp>
    </p:spTree>
    <p:extLst>
      <p:ext uri="{BB962C8B-B14F-4D97-AF65-F5344CB8AC3E}">
        <p14:creationId xmlns:p14="http://schemas.microsoft.com/office/powerpoint/2010/main" val="3521750804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3501</TotalTime>
  <Pages>6</Pages>
  <Words>317</Words>
  <Application>Microsoft Office PowerPoint</Application>
  <PresentationFormat>On-screen Show (4:3)</PresentationFormat>
  <Paragraphs>94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azures</vt:lpstr>
      <vt:lpstr>PERSONALITY</vt:lpstr>
      <vt:lpstr>Minnesota Multiphasic Personality Inventory (MMPI)</vt:lpstr>
      <vt:lpstr>Minnesota Multiphasic Personality Inventory   (MMPI-2-RF) </vt:lpstr>
      <vt:lpstr>MMPI – 2-RF scales</vt:lpstr>
      <vt:lpstr>Problems with MMPI-2</vt:lpstr>
      <vt:lpstr>California Psychological Inventory-260 (CPI)</vt:lpstr>
      <vt:lpstr>California Psychological Inventory (CPI)</vt:lpstr>
      <vt:lpstr>Myers-Briggs Type Indicator (MBTI)</vt:lpstr>
      <vt:lpstr>Myers-Briggs Type Indicator (MBTI)</vt:lpstr>
      <vt:lpstr>Myers-Briggs Type Indicator (example of MBTI types)</vt:lpstr>
      <vt:lpstr>Self assessment of MBTI scales</vt:lpstr>
      <vt:lpstr>Keirsey Temperament Sorter – II KTS-II</vt:lpstr>
      <vt:lpstr>KTS scales</vt:lpstr>
      <vt:lpstr>MBTI/KTS/images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>methods used in research on education</dc:subject>
  <dc:creator>Margaret D Anderson</dc:creator>
  <cp:lastModifiedBy>SUNY Cortland</cp:lastModifiedBy>
  <cp:revision>36</cp:revision>
  <cp:lastPrinted>1601-01-01T00:00:00Z</cp:lastPrinted>
  <dcterms:created xsi:type="dcterms:W3CDTF">1998-01-27T08:49:38Z</dcterms:created>
  <dcterms:modified xsi:type="dcterms:W3CDTF">2014-05-01T18:52:18Z</dcterms:modified>
</cp:coreProperties>
</file>