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6"/>
  </p:notesMasterIdLst>
  <p:handoutMasterIdLst>
    <p:handoutMasterId r:id="rId47"/>
  </p:handoutMasterIdLst>
  <p:sldIdLst>
    <p:sldId id="265" r:id="rId2"/>
    <p:sldId id="318" r:id="rId3"/>
    <p:sldId id="268" r:id="rId4"/>
    <p:sldId id="306" r:id="rId5"/>
    <p:sldId id="307" r:id="rId6"/>
    <p:sldId id="308" r:id="rId7"/>
    <p:sldId id="309" r:id="rId8"/>
    <p:sldId id="310" r:id="rId9"/>
    <p:sldId id="311" r:id="rId10"/>
    <p:sldId id="312" r:id="rId11"/>
    <p:sldId id="313" r:id="rId12"/>
    <p:sldId id="348" r:id="rId13"/>
    <p:sldId id="349" r:id="rId14"/>
    <p:sldId id="350" r:id="rId15"/>
    <p:sldId id="351" r:id="rId16"/>
    <p:sldId id="352" r:id="rId17"/>
    <p:sldId id="353" r:id="rId18"/>
    <p:sldId id="346" r:id="rId19"/>
    <p:sldId id="325" r:id="rId20"/>
    <p:sldId id="326" r:id="rId21"/>
    <p:sldId id="327" r:id="rId22"/>
    <p:sldId id="334" r:id="rId23"/>
    <p:sldId id="330" r:id="rId24"/>
    <p:sldId id="331" r:id="rId25"/>
    <p:sldId id="332" r:id="rId26"/>
    <p:sldId id="333" r:id="rId27"/>
    <p:sldId id="336" r:id="rId28"/>
    <p:sldId id="337" r:id="rId29"/>
    <p:sldId id="338" r:id="rId30"/>
    <p:sldId id="339" r:id="rId31"/>
    <p:sldId id="340" r:id="rId32"/>
    <p:sldId id="354" r:id="rId33"/>
    <p:sldId id="355" r:id="rId34"/>
    <p:sldId id="356" r:id="rId35"/>
    <p:sldId id="357" r:id="rId36"/>
    <p:sldId id="358" r:id="rId37"/>
    <p:sldId id="359" r:id="rId38"/>
    <p:sldId id="360" r:id="rId39"/>
    <p:sldId id="361" r:id="rId40"/>
    <p:sldId id="362" r:id="rId41"/>
    <p:sldId id="363" r:id="rId42"/>
    <p:sldId id="341" r:id="rId43"/>
    <p:sldId id="342" r:id="rId44"/>
    <p:sldId id="347" r:id="rId45"/>
  </p:sldIdLst>
  <p:sldSz cx="9144000" cy="6858000" type="screen4x3"/>
  <p:notesSz cx="6858000" cy="9144000"/>
  <p:kinsoku lang="ja-JP" invalStChars="、。，．・：；？！゛゜ヽヾゝゞ々ー’”）〕］｝〉》」』】°‰′″℃￠％ぁぃぅぇぉっゃゅょゎァィゥェォッャュョヮヵヶ!%),.:;?]}｡｣､･ｧｨｩｪｫｬｭｮｯｰﾞﾟ" invalEndChars="‘“（〔［｛〈《「『【￥＄$([\{｢￡"/>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4660"/>
  </p:normalViewPr>
  <p:slideViewPr>
    <p:cSldViewPr>
      <p:cViewPr varScale="1">
        <p:scale>
          <a:sx n="107" d="100"/>
          <a:sy n="107" d="100"/>
        </p:scale>
        <p:origin x="-84"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handoutMaster" Target="handoutMasters/handoutMaster1.xml"/><Relationship Id="rId50"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71493297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body" sz="quarter" idx="3"/>
          </p:nvPr>
        </p:nvSpPr>
        <p:spPr bwMode="auto">
          <a:xfrm>
            <a:off x="914400" y="4343400"/>
            <a:ext cx="5029200" cy="4114800"/>
          </a:xfrm>
          <a:prstGeom prst="rect">
            <a:avLst/>
          </a:prstGeom>
          <a:noFill/>
          <a:ln w="12700">
            <a:noFill/>
            <a:miter lim="800000"/>
            <a:headEnd/>
            <a:tailEnd/>
          </a:ln>
          <a:effectLst/>
        </p:spPr>
        <p:txBody>
          <a:bodyPr vert="horz" wrap="square" lIns="90488" tIns="44450" rIns="90488" bIns="44450" numCol="1" anchor="t" anchorCtr="0" compatLnSpc="1">
            <a:prstTxWarp prst="textNoShape">
              <a:avLst/>
            </a:prstTxWarp>
          </a:bodyPr>
          <a:lstStyle/>
          <a:p>
            <a:pPr lvl="0"/>
            <a:r>
              <a:rPr lang="en-US" smtClean="0"/>
              <a:t>Click to edit Master notes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51" name="Rectangle 3"/>
          <p:cNvSpPr>
            <a:spLocks noGrp="1" noRot="1" noChangeAspect="1" noChangeArrowheads="1" noTextEdit="1"/>
          </p:cNvSpPr>
          <p:nvPr>
            <p:ph type="sldImg" idx="2"/>
          </p:nvPr>
        </p:nvSpPr>
        <p:spPr bwMode="auto">
          <a:xfrm>
            <a:off x="1149350" y="692150"/>
            <a:ext cx="4559300" cy="3416300"/>
          </a:xfrm>
          <a:prstGeom prst="rect">
            <a:avLst/>
          </a:prstGeom>
          <a:noFill/>
          <a:ln w="12700">
            <a:solidFill>
              <a:schemeClr val="tx1"/>
            </a:solidFill>
            <a:miter lim="800000"/>
            <a:headEnd/>
            <a:tailEnd/>
          </a:ln>
          <a:effectLst/>
        </p:spPr>
      </p:sp>
    </p:spTree>
    <p:extLst>
      <p:ext uri="{BB962C8B-B14F-4D97-AF65-F5344CB8AC3E}">
        <p14:creationId xmlns:p14="http://schemas.microsoft.com/office/powerpoint/2010/main" val="35683798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00875" y="609600"/>
            <a:ext cx="1947863"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157288" y="609600"/>
            <a:ext cx="5691187"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157288" y="1981200"/>
            <a:ext cx="3819525"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29213" y="1981200"/>
            <a:ext cx="3819525"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amma/>
                <a:shade val="40000"/>
                <a:invGamma/>
              </a:schemeClr>
            </a:gs>
            <a:gs pos="100000">
              <a:schemeClr val="bg1"/>
            </a:gs>
          </a:gsLst>
          <a:lin ang="5400000" scaled="1"/>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body" idx="1"/>
          </p:nvPr>
        </p:nvSpPr>
        <p:spPr bwMode="auto">
          <a:xfrm>
            <a:off x="1157288" y="1981200"/>
            <a:ext cx="7791450" cy="4114800"/>
          </a:xfrm>
          <a:prstGeom prst="rect">
            <a:avLst/>
          </a:prstGeom>
          <a:noFill/>
          <a:ln w="12700">
            <a:noFill/>
            <a:miter lim="800000"/>
            <a:headEnd/>
            <a:tailEnd/>
          </a:ln>
          <a:effectLst/>
        </p:spPr>
        <p:txBody>
          <a:bodyPr vert="horz" wrap="square" lIns="90488" tIns="44450" rIns="90488" bIns="4445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7" name="Rectangle 3"/>
          <p:cNvSpPr>
            <a:spLocks noGrp="1" noChangeArrowheads="1"/>
          </p:cNvSpPr>
          <p:nvPr>
            <p:ph type="title"/>
          </p:nvPr>
        </p:nvSpPr>
        <p:spPr bwMode="auto">
          <a:xfrm>
            <a:off x="1181100" y="609600"/>
            <a:ext cx="7715250" cy="1143000"/>
          </a:xfrm>
          <a:prstGeom prst="rect">
            <a:avLst/>
          </a:prstGeom>
          <a:noFill/>
          <a:ln w="12700">
            <a:noFill/>
            <a:miter lim="800000"/>
            <a:headEnd/>
            <a:tailEnd/>
          </a:ln>
          <a:effectLst>
            <a:outerShdw dist="35921" dir="2700000" algn="ctr" rotWithShape="0">
              <a:srgbClr val="000000"/>
            </a:outerShdw>
          </a:effectLst>
        </p:spPr>
        <p:txBody>
          <a:bodyPr vert="horz" wrap="square" lIns="90488" tIns="44450" rIns="90488" bIns="44450" numCol="1" anchor="ctr" anchorCtr="0" compatLnSpc="1">
            <a:prstTxWarp prst="textNoShape">
              <a:avLst/>
            </a:prstTxWarp>
          </a:bodyPr>
          <a:lstStyle/>
          <a:p>
            <a:pPr lvl="0"/>
            <a:r>
              <a:rPr lang="en-US" smtClean="0"/>
              <a:t>Click to edit Master title style</a:t>
            </a:r>
          </a:p>
        </p:txBody>
      </p:sp>
      <p:grpSp>
        <p:nvGrpSpPr>
          <p:cNvPr id="1059" name="Group 35"/>
          <p:cNvGrpSpPr>
            <a:grpSpLocks/>
          </p:cNvGrpSpPr>
          <p:nvPr/>
        </p:nvGrpSpPr>
        <p:grpSpPr bwMode="auto">
          <a:xfrm>
            <a:off x="0" y="0"/>
            <a:ext cx="1085850" cy="6845300"/>
            <a:chOff x="0" y="0"/>
            <a:chExt cx="684" cy="4312"/>
          </a:xfrm>
        </p:grpSpPr>
        <p:sp>
          <p:nvSpPr>
            <p:cNvPr id="1028" name="Rectangle 4"/>
            <p:cNvSpPr>
              <a:spLocks noChangeArrowheads="1"/>
            </p:cNvSpPr>
            <p:nvPr/>
          </p:nvSpPr>
          <p:spPr bwMode="auto">
            <a:xfrm>
              <a:off x="0" y="0"/>
              <a:ext cx="684" cy="4312"/>
            </a:xfrm>
            <a:prstGeom prst="rect">
              <a:avLst/>
            </a:prstGeom>
            <a:gradFill rotWithShape="0">
              <a:gsLst>
                <a:gs pos="0">
                  <a:srgbClr val="114FFB"/>
                </a:gs>
                <a:gs pos="50000">
                  <a:srgbClr val="114FFB">
                    <a:gamma/>
                    <a:shade val="20000"/>
                    <a:invGamma/>
                  </a:srgbClr>
                </a:gs>
                <a:gs pos="100000">
                  <a:srgbClr val="114FFB"/>
                </a:gs>
              </a:gsLst>
              <a:lin ang="5400000" scaled="1"/>
            </a:gradFill>
            <a:ln w="12700">
              <a:noFill/>
              <a:miter lim="800000"/>
              <a:headEnd/>
              <a:tailEnd/>
            </a:ln>
            <a:effectLst/>
          </p:spPr>
          <p:txBody>
            <a:bodyPr wrap="none" anchor="ctr"/>
            <a:lstStyle/>
            <a:p>
              <a:endParaRPr lang="en-US"/>
            </a:p>
          </p:txBody>
        </p:sp>
        <p:grpSp>
          <p:nvGrpSpPr>
            <p:cNvPr id="1058" name="Group 34"/>
            <p:cNvGrpSpPr>
              <a:grpSpLocks/>
            </p:cNvGrpSpPr>
            <p:nvPr/>
          </p:nvGrpSpPr>
          <p:grpSpPr bwMode="auto">
            <a:xfrm>
              <a:off x="48" y="102"/>
              <a:ext cx="96" cy="4122"/>
              <a:chOff x="48" y="102"/>
              <a:chExt cx="96" cy="4122"/>
            </a:xfrm>
          </p:grpSpPr>
          <p:sp>
            <p:nvSpPr>
              <p:cNvPr id="1029" name="Rectangle 5"/>
              <p:cNvSpPr>
                <a:spLocks noChangeArrowheads="1"/>
              </p:cNvSpPr>
              <p:nvPr/>
            </p:nvSpPr>
            <p:spPr bwMode="auto">
              <a:xfrm>
                <a:off x="48" y="1104"/>
                <a:ext cx="96" cy="96"/>
              </a:xfrm>
              <a:prstGeom prst="rect">
                <a:avLst/>
              </a:prstGeom>
              <a:solidFill>
                <a:schemeClr val="bg1"/>
              </a:solidFill>
              <a:ln w="12700">
                <a:noFill/>
                <a:miter lim="800000"/>
                <a:headEnd/>
                <a:tailEnd/>
              </a:ln>
              <a:effectLst/>
            </p:spPr>
            <p:txBody>
              <a:bodyPr wrap="none" anchor="ctr"/>
              <a:lstStyle/>
              <a:p>
                <a:endParaRPr lang="en-US"/>
              </a:p>
            </p:txBody>
          </p:sp>
          <p:sp>
            <p:nvSpPr>
              <p:cNvPr id="1030" name="Rectangle 6"/>
              <p:cNvSpPr>
                <a:spLocks noChangeArrowheads="1"/>
              </p:cNvSpPr>
              <p:nvPr/>
            </p:nvSpPr>
            <p:spPr bwMode="auto">
              <a:xfrm>
                <a:off x="48" y="1248"/>
                <a:ext cx="96" cy="96"/>
              </a:xfrm>
              <a:prstGeom prst="rect">
                <a:avLst/>
              </a:prstGeom>
              <a:solidFill>
                <a:schemeClr val="bg1"/>
              </a:solidFill>
              <a:ln w="12700">
                <a:noFill/>
                <a:miter lim="800000"/>
                <a:headEnd/>
                <a:tailEnd/>
              </a:ln>
              <a:effectLst/>
            </p:spPr>
            <p:txBody>
              <a:bodyPr wrap="none" anchor="ctr"/>
              <a:lstStyle/>
              <a:p>
                <a:endParaRPr lang="en-US"/>
              </a:p>
            </p:txBody>
          </p:sp>
          <p:sp>
            <p:nvSpPr>
              <p:cNvPr id="1031" name="Rectangle 7"/>
              <p:cNvSpPr>
                <a:spLocks noChangeArrowheads="1"/>
              </p:cNvSpPr>
              <p:nvPr/>
            </p:nvSpPr>
            <p:spPr bwMode="auto">
              <a:xfrm>
                <a:off x="48" y="1392"/>
                <a:ext cx="96" cy="96"/>
              </a:xfrm>
              <a:prstGeom prst="rect">
                <a:avLst/>
              </a:prstGeom>
              <a:solidFill>
                <a:schemeClr val="bg1"/>
              </a:solidFill>
              <a:ln w="12700">
                <a:noFill/>
                <a:miter lim="800000"/>
                <a:headEnd/>
                <a:tailEnd/>
              </a:ln>
              <a:effectLst/>
            </p:spPr>
            <p:txBody>
              <a:bodyPr wrap="none" anchor="ctr"/>
              <a:lstStyle/>
              <a:p>
                <a:endParaRPr lang="en-US"/>
              </a:p>
            </p:txBody>
          </p:sp>
          <p:sp>
            <p:nvSpPr>
              <p:cNvPr id="1032" name="Rectangle 8"/>
              <p:cNvSpPr>
                <a:spLocks noChangeArrowheads="1"/>
              </p:cNvSpPr>
              <p:nvPr/>
            </p:nvSpPr>
            <p:spPr bwMode="auto">
              <a:xfrm>
                <a:off x="48" y="1536"/>
                <a:ext cx="96" cy="96"/>
              </a:xfrm>
              <a:prstGeom prst="rect">
                <a:avLst/>
              </a:prstGeom>
              <a:solidFill>
                <a:schemeClr val="bg1"/>
              </a:solidFill>
              <a:ln w="12700">
                <a:noFill/>
                <a:miter lim="800000"/>
                <a:headEnd/>
                <a:tailEnd/>
              </a:ln>
              <a:effectLst/>
            </p:spPr>
            <p:txBody>
              <a:bodyPr wrap="none" anchor="ctr"/>
              <a:lstStyle/>
              <a:p>
                <a:endParaRPr lang="en-US"/>
              </a:p>
            </p:txBody>
          </p:sp>
          <p:sp>
            <p:nvSpPr>
              <p:cNvPr id="1033" name="Rectangle 9"/>
              <p:cNvSpPr>
                <a:spLocks noChangeArrowheads="1"/>
              </p:cNvSpPr>
              <p:nvPr/>
            </p:nvSpPr>
            <p:spPr bwMode="auto">
              <a:xfrm>
                <a:off x="48" y="1680"/>
                <a:ext cx="96" cy="96"/>
              </a:xfrm>
              <a:prstGeom prst="rect">
                <a:avLst/>
              </a:prstGeom>
              <a:solidFill>
                <a:schemeClr val="bg1"/>
              </a:solidFill>
              <a:ln w="12700">
                <a:noFill/>
                <a:miter lim="800000"/>
                <a:headEnd/>
                <a:tailEnd/>
              </a:ln>
              <a:effectLst/>
            </p:spPr>
            <p:txBody>
              <a:bodyPr wrap="none" anchor="ctr"/>
              <a:lstStyle/>
              <a:p>
                <a:endParaRPr lang="en-US"/>
              </a:p>
            </p:txBody>
          </p:sp>
          <p:sp>
            <p:nvSpPr>
              <p:cNvPr id="1034" name="Rectangle 10"/>
              <p:cNvSpPr>
                <a:spLocks noChangeArrowheads="1"/>
              </p:cNvSpPr>
              <p:nvPr/>
            </p:nvSpPr>
            <p:spPr bwMode="auto">
              <a:xfrm>
                <a:off x="48" y="1824"/>
                <a:ext cx="96" cy="96"/>
              </a:xfrm>
              <a:prstGeom prst="rect">
                <a:avLst/>
              </a:prstGeom>
              <a:solidFill>
                <a:schemeClr val="bg1"/>
              </a:solidFill>
              <a:ln w="12700">
                <a:noFill/>
                <a:miter lim="800000"/>
                <a:headEnd/>
                <a:tailEnd/>
              </a:ln>
              <a:effectLst/>
            </p:spPr>
            <p:txBody>
              <a:bodyPr wrap="none" anchor="ctr"/>
              <a:lstStyle/>
              <a:p>
                <a:endParaRPr lang="en-US"/>
              </a:p>
            </p:txBody>
          </p:sp>
          <p:sp>
            <p:nvSpPr>
              <p:cNvPr id="1035" name="Rectangle 11"/>
              <p:cNvSpPr>
                <a:spLocks noChangeArrowheads="1"/>
              </p:cNvSpPr>
              <p:nvPr/>
            </p:nvSpPr>
            <p:spPr bwMode="auto">
              <a:xfrm>
                <a:off x="48" y="1968"/>
                <a:ext cx="96" cy="96"/>
              </a:xfrm>
              <a:prstGeom prst="rect">
                <a:avLst/>
              </a:prstGeom>
              <a:solidFill>
                <a:schemeClr val="bg1"/>
              </a:solidFill>
              <a:ln w="12700">
                <a:noFill/>
                <a:miter lim="800000"/>
                <a:headEnd/>
                <a:tailEnd/>
              </a:ln>
              <a:effectLst/>
            </p:spPr>
            <p:txBody>
              <a:bodyPr wrap="none" anchor="ctr"/>
              <a:lstStyle/>
              <a:p>
                <a:endParaRPr lang="en-US"/>
              </a:p>
            </p:txBody>
          </p:sp>
          <p:sp>
            <p:nvSpPr>
              <p:cNvPr id="1036" name="Rectangle 12"/>
              <p:cNvSpPr>
                <a:spLocks noChangeArrowheads="1"/>
              </p:cNvSpPr>
              <p:nvPr/>
            </p:nvSpPr>
            <p:spPr bwMode="auto">
              <a:xfrm>
                <a:off x="48" y="2112"/>
                <a:ext cx="96" cy="96"/>
              </a:xfrm>
              <a:prstGeom prst="rect">
                <a:avLst/>
              </a:prstGeom>
              <a:solidFill>
                <a:schemeClr val="bg1"/>
              </a:solidFill>
              <a:ln w="12700">
                <a:noFill/>
                <a:miter lim="800000"/>
                <a:headEnd/>
                <a:tailEnd/>
              </a:ln>
              <a:effectLst/>
            </p:spPr>
            <p:txBody>
              <a:bodyPr wrap="none" anchor="ctr"/>
              <a:lstStyle/>
              <a:p>
                <a:endParaRPr lang="en-US"/>
              </a:p>
            </p:txBody>
          </p:sp>
          <p:sp>
            <p:nvSpPr>
              <p:cNvPr id="1037" name="Rectangle 13"/>
              <p:cNvSpPr>
                <a:spLocks noChangeArrowheads="1"/>
              </p:cNvSpPr>
              <p:nvPr/>
            </p:nvSpPr>
            <p:spPr bwMode="auto">
              <a:xfrm>
                <a:off x="48" y="2256"/>
                <a:ext cx="96" cy="96"/>
              </a:xfrm>
              <a:prstGeom prst="rect">
                <a:avLst/>
              </a:prstGeom>
              <a:solidFill>
                <a:schemeClr val="bg1"/>
              </a:solidFill>
              <a:ln w="12700">
                <a:noFill/>
                <a:miter lim="800000"/>
                <a:headEnd/>
                <a:tailEnd/>
              </a:ln>
              <a:effectLst/>
            </p:spPr>
            <p:txBody>
              <a:bodyPr wrap="none" anchor="ctr"/>
              <a:lstStyle/>
              <a:p>
                <a:endParaRPr lang="en-US"/>
              </a:p>
            </p:txBody>
          </p:sp>
          <p:sp>
            <p:nvSpPr>
              <p:cNvPr id="1038" name="Rectangle 14"/>
              <p:cNvSpPr>
                <a:spLocks noChangeArrowheads="1"/>
              </p:cNvSpPr>
              <p:nvPr/>
            </p:nvSpPr>
            <p:spPr bwMode="auto">
              <a:xfrm>
                <a:off x="48" y="2400"/>
                <a:ext cx="96" cy="96"/>
              </a:xfrm>
              <a:prstGeom prst="rect">
                <a:avLst/>
              </a:prstGeom>
              <a:solidFill>
                <a:schemeClr val="bg1"/>
              </a:solidFill>
              <a:ln w="12700">
                <a:noFill/>
                <a:miter lim="800000"/>
                <a:headEnd/>
                <a:tailEnd/>
              </a:ln>
              <a:effectLst/>
            </p:spPr>
            <p:txBody>
              <a:bodyPr wrap="none" anchor="ctr"/>
              <a:lstStyle/>
              <a:p>
                <a:endParaRPr lang="en-US"/>
              </a:p>
            </p:txBody>
          </p:sp>
          <p:sp>
            <p:nvSpPr>
              <p:cNvPr id="1039" name="Rectangle 15"/>
              <p:cNvSpPr>
                <a:spLocks noChangeArrowheads="1"/>
              </p:cNvSpPr>
              <p:nvPr/>
            </p:nvSpPr>
            <p:spPr bwMode="auto">
              <a:xfrm>
                <a:off x="48" y="2544"/>
                <a:ext cx="96" cy="96"/>
              </a:xfrm>
              <a:prstGeom prst="rect">
                <a:avLst/>
              </a:prstGeom>
              <a:solidFill>
                <a:schemeClr val="bg1"/>
              </a:solidFill>
              <a:ln w="12700">
                <a:noFill/>
                <a:miter lim="800000"/>
                <a:headEnd/>
                <a:tailEnd/>
              </a:ln>
              <a:effectLst/>
            </p:spPr>
            <p:txBody>
              <a:bodyPr wrap="none" anchor="ctr"/>
              <a:lstStyle/>
              <a:p>
                <a:endParaRPr lang="en-US"/>
              </a:p>
            </p:txBody>
          </p:sp>
          <p:sp>
            <p:nvSpPr>
              <p:cNvPr id="1040" name="Rectangle 16"/>
              <p:cNvSpPr>
                <a:spLocks noChangeArrowheads="1"/>
              </p:cNvSpPr>
              <p:nvPr/>
            </p:nvSpPr>
            <p:spPr bwMode="auto">
              <a:xfrm>
                <a:off x="48" y="2688"/>
                <a:ext cx="96" cy="96"/>
              </a:xfrm>
              <a:prstGeom prst="rect">
                <a:avLst/>
              </a:prstGeom>
              <a:solidFill>
                <a:schemeClr val="bg1"/>
              </a:solidFill>
              <a:ln w="12700">
                <a:noFill/>
                <a:miter lim="800000"/>
                <a:headEnd/>
                <a:tailEnd/>
              </a:ln>
              <a:effectLst/>
            </p:spPr>
            <p:txBody>
              <a:bodyPr wrap="none" anchor="ctr"/>
              <a:lstStyle/>
              <a:p>
                <a:endParaRPr lang="en-US"/>
              </a:p>
            </p:txBody>
          </p:sp>
          <p:sp>
            <p:nvSpPr>
              <p:cNvPr id="1041" name="Rectangle 17"/>
              <p:cNvSpPr>
                <a:spLocks noChangeArrowheads="1"/>
              </p:cNvSpPr>
              <p:nvPr/>
            </p:nvSpPr>
            <p:spPr bwMode="auto">
              <a:xfrm>
                <a:off x="48" y="2832"/>
                <a:ext cx="96" cy="96"/>
              </a:xfrm>
              <a:prstGeom prst="rect">
                <a:avLst/>
              </a:prstGeom>
              <a:solidFill>
                <a:schemeClr val="bg1"/>
              </a:solidFill>
              <a:ln w="12700">
                <a:noFill/>
                <a:miter lim="800000"/>
                <a:headEnd/>
                <a:tailEnd/>
              </a:ln>
              <a:effectLst/>
            </p:spPr>
            <p:txBody>
              <a:bodyPr wrap="none" anchor="ctr"/>
              <a:lstStyle/>
              <a:p>
                <a:endParaRPr lang="en-US"/>
              </a:p>
            </p:txBody>
          </p:sp>
          <p:sp>
            <p:nvSpPr>
              <p:cNvPr id="1042" name="Rectangle 18"/>
              <p:cNvSpPr>
                <a:spLocks noChangeArrowheads="1"/>
              </p:cNvSpPr>
              <p:nvPr/>
            </p:nvSpPr>
            <p:spPr bwMode="auto">
              <a:xfrm>
                <a:off x="48" y="2976"/>
                <a:ext cx="96" cy="96"/>
              </a:xfrm>
              <a:prstGeom prst="rect">
                <a:avLst/>
              </a:prstGeom>
              <a:solidFill>
                <a:schemeClr val="bg1"/>
              </a:solidFill>
              <a:ln w="12700">
                <a:noFill/>
                <a:miter lim="800000"/>
                <a:headEnd/>
                <a:tailEnd/>
              </a:ln>
              <a:effectLst/>
            </p:spPr>
            <p:txBody>
              <a:bodyPr wrap="none" anchor="ctr"/>
              <a:lstStyle/>
              <a:p>
                <a:endParaRPr lang="en-US"/>
              </a:p>
            </p:txBody>
          </p:sp>
          <p:sp>
            <p:nvSpPr>
              <p:cNvPr id="1043" name="Rectangle 19"/>
              <p:cNvSpPr>
                <a:spLocks noChangeArrowheads="1"/>
              </p:cNvSpPr>
              <p:nvPr/>
            </p:nvSpPr>
            <p:spPr bwMode="auto">
              <a:xfrm>
                <a:off x="48" y="3120"/>
                <a:ext cx="96" cy="96"/>
              </a:xfrm>
              <a:prstGeom prst="rect">
                <a:avLst/>
              </a:prstGeom>
              <a:solidFill>
                <a:schemeClr val="bg1"/>
              </a:solidFill>
              <a:ln w="12700">
                <a:noFill/>
                <a:miter lim="800000"/>
                <a:headEnd/>
                <a:tailEnd/>
              </a:ln>
              <a:effectLst/>
            </p:spPr>
            <p:txBody>
              <a:bodyPr wrap="none" anchor="ctr"/>
              <a:lstStyle/>
              <a:p>
                <a:endParaRPr lang="en-US"/>
              </a:p>
            </p:txBody>
          </p:sp>
          <p:sp>
            <p:nvSpPr>
              <p:cNvPr id="1044" name="Rectangle 20"/>
              <p:cNvSpPr>
                <a:spLocks noChangeArrowheads="1"/>
              </p:cNvSpPr>
              <p:nvPr/>
            </p:nvSpPr>
            <p:spPr bwMode="auto">
              <a:xfrm>
                <a:off x="48" y="3264"/>
                <a:ext cx="96" cy="96"/>
              </a:xfrm>
              <a:prstGeom prst="rect">
                <a:avLst/>
              </a:prstGeom>
              <a:solidFill>
                <a:schemeClr val="bg1"/>
              </a:solidFill>
              <a:ln w="12700">
                <a:noFill/>
                <a:miter lim="800000"/>
                <a:headEnd/>
                <a:tailEnd/>
              </a:ln>
              <a:effectLst/>
            </p:spPr>
            <p:txBody>
              <a:bodyPr wrap="none" anchor="ctr"/>
              <a:lstStyle/>
              <a:p>
                <a:endParaRPr lang="en-US"/>
              </a:p>
            </p:txBody>
          </p:sp>
          <p:sp>
            <p:nvSpPr>
              <p:cNvPr id="1045" name="Rectangle 21"/>
              <p:cNvSpPr>
                <a:spLocks noChangeArrowheads="1"/>
              </p:cNvSpPr>
              <p:nvPr/>
            </p:nvSpPr>
            <p:spPr bwMode="auto">
              <a:xfrm>
                <a:off x="48" y="3408"/>
                <a:ext cx="96" cy="96"/>
              </a:xfrm>
              <a:prstGeom prst="rect">
                <a:avLst/>
              </a:prstGeom>
              <a:solidFill>
                <a:schemeClr val="bg1"/>
              </a:solidFill>
              <a:ln w="12700">
                <a:noFill/>
                <a:miter lim="800000"/>
                <a:headEnd/>
                <a:tailEnd/>
              </a:ln>
              <a:effectLst/>
            </p:spPr>
            <p:txBody>
              <a:bodyPr wrap="none" anchor="ctr"/>
              <a:lstStyle/>
              <a:p>
                <a:endParaRPr lang="en-US"/>
              </a:p>
            </p:txBody>
          </p:sp>
          <p:sp>
            <p:nvSpPr>
              <p:cNvPr id="1046" name="Rectangle 22"/>
              <p:cNvSpPr>
                <a:spLocks noChangeArrowheads="1"/>
              </p:cNvSpPr>
              <p:nvPr/>
            </p:nvSpPr>
            <p:spPr bwMode="auto">
              <a:xfrm>
                <a:off x="48" y="3552"/>
                <a:ext cx="96" cy="96"/>
              </a:xfrm>
              <a:prstGeom prst="rect">
                <a:avLst/>
              </a:prstGeom>
              <a:solidFill>
                <a:schemeClr val="bg1"/>
              </a:solidFill>
              <a:ln w="12700">
                <a:noFill/>
                <a:miter lim="800000"/>
                <a:headEnd/>
                <a:tailEnd/>
              </a:ln>
              <a:effectLst/>
            </p:spPr>
            <p:txBody>
              <a:bodyPr wrap="none" anchor="ctr"/>
              <a:lstStyle/>
              <a:p>
                <a:endParaRPr lang="en-US"/>
              </a:p>
            </p:txBody>
          </p:sp>
          <p:sp>
            <p:nvSpPr>
              <p:cNvPr id="1047" name="Rectangle 23"/>
              <p:cNvSpPr>
                <a:spLocks noChangeArrowheads="1"/>
              </p:cNvSpPr>
              <p:nvPr/>
            </p:nvSpPr>
            <p:spPr bwMode="auto">
              <a:xfrm>
                <a:off x="48" y="3696"/>
                <a:ext cx="96" cy="96"/>
              </a:xfrm>
              <a:prstGeom prst="rect">
                <a:avLst/>
              </a:prstGeom>
              <a:solidFill>
                <a:schemeClr val="bg1"/>
              </a:solidFill>
              <a:ln w="12700">
                <a:noFill/>
                <a:miter lim="800000"/>
                <a:headEnd/>
                <a:tailEnd/>
              </a:ln>
              <a:effectLst/>
            </p:spPr>
            <p:txBody>
              <a:bodyPr wrap="none" anchor="ctr"/>
              <a:lstStyle/>
              <a:p>
                <a:endParaRPr lang="en-US"/>
              </a:p>
            </p:txBody>
          </p:sp>
          <p:sp>
            <p:nvSpPr>
              <p:cNvPr id="1048" name="Rectangle 24"/>
              <p:cNvSpPr>
                <a:spLocks noChangeArrowheads="1"/>
              </p:cNvSpPr>
              <p:nvPr/>
            </p:nvSpPr>
            <p:spPr bwMode="auto">
              <a:xfrm>
                <a:off x="48" y="3840"/>
                <a:ext cx="96" cy="96"/>
              </a:xfrm>
              <a:prstGeom prst="rect">
                <a:avLst/>
              </a:prstGeom>
              <a:solidFill>
                <a:schemeClr val="bg1"/>
              </a:solidFill>
              <a:ln w="12700">
                <a:noFill/>
                <a:miter lim="800000"/>
                <a:headEnd/>
                <a:tailEnd/>
              </a:ln>
              <a:effectLst/>
            </p:spPr>
            <p:txBody>
              <a:bodyPr wrap="none" anchor="ctr"/>
              <a:lstStyle/>
              <a:p>
                <a:endParaRPr lang="en-US"/>
              </a:p>
            </p:txBody>
          </p:sp>
          <p:sp>
            <p:nvSpPr>
              <p:cNvPr id="1049" name="Rectangle 25"/>
              <p:cNvSpPr>
                <a:spLocks noChangeArrowheads="1"/>
              </p:cNvSpPr>
              <p:nvPr/>
            </p:nvSpPr>
            <p:spPr bwMode="auto">
              <a:xfrm>
                <a:off x="48" y="3984"/>
                <a:ext cx="96" cy="96"/>
              </a:xfrm>
              <a:prstGeom prst="rect">
                <a:avLst/>
              </a:prstGeom>
              <a:solidFill>
                <a:schemeClr val="bg1"/>
              </a:solidFill>
              <a:ln w="12700">
                <a:noFill/>
                <a:miter lim="800000"/>
                <a:headEnd/>
                <a:tailEnd/>
              </a:ln>
              <a:effectLst/>
            </p:spPr>
            <p:txBody>
              <a:bodyPr wrap="none" anchor="ctr"/>
              <a:lstStyle/>
              <a:p>
                <a:endParaRPr lang="en-US"/>
              </a:p>
            </p:txBody>
          </p:sp>
          <p:sp>
            <p:nvSpPr>
              <p:cNvPr id="1050" name="Rectangle 26"/>
              <p:cNvSpPr>
                <a:spLocks noChangeArrowheads="1"/>
              </p:cNvSpPr>
              <p:nvPr/>
            </p:nvSpPr>
            <p:spPr bwMode="auto">
              <a:xfrm>
                <a:off x="48" y="4128"/>
                <a:ext cx="96" cy="96"/>
              </a:xfrm>
              <a:prstGeom prst="rect">
                <a:avLst/>
              </a:prstGeom>
              <a:solidFill>
                <a:schemeClr val="bg1"/>
              </a:solidFill>
              <a:ln w="12700">
                <a:noFill/>
                <a:miter lim="800000"/>
                <a:headEnd/>
                <a:tailEnd/>
              </a:ln>
              <a:effectLst/>
            </p:spPr>
            <p:txBody>
              <a:bodyPr wrap="none" anchor="ctr"/>
              <a:lstStyle/>
              <a:p>
                <a:endParaRPr lang="en-US"/>
              </a:p>
            </p:txBody>
          </p:sp>
          <p:sp>
            <p:nvSpPr>
              <p:cNvPr id="1051" name="Rectangle 27"/>
              <p:cNvSpPr>
                <a:spLocks noChangeArrowheads="1"/>
              </p:cNvSpPr>
              <p:nvPr/>
            </p:nvSpPr>
            <p:spPr bwMode="auto">
              <a:xfrm>
                <a:off x="48" y="102"/>
                <a:ext cx="96" cy="96"/>
              </a:xfrm>
              <a:prstGeom prst="rect">
                <a:avLst/>
              </a:prstGeom>
              <a:solidFill>
                <a:schemeClr val="bg1"/>
              </a:solidFill>
              <a:ln w="12700">
                <a:noFill/>
                <a:miter lim="800000"/>
                <a:headEnd/>
                <a:tailEnd/>
              </a:ln>
              <a:effectLst/>
            </p:spPr>
            <p:txBody>
              <a:bodyPr wrap="none" anchor="ctr"/>
              <a:lstStyle/>
              <a:p>
                <a:endParaRPr lang="en-US"/>
              </a:p>
            </p:txBody>
          </p:sp>
          <p:sp>
            <p:nvSpPr>
              <p:cNvPr id="1052" name="Rectangle 28"/>
              <p:cNvSpPr>
                <a:spLocks noChangeArrowheads="1"/>
              </p:cNvSpPr>
              <p:nvPr/>
            </p:nvSpPr>
            <p:spPr bwMode="auto">
              <a:xfrm>
                <a:off x="48" y="246"/>
                <a:ext cx="96" cy="96"/>
              </a:xfrm>
              <a:prstGeom prst="rect">
                <a:avLst/>
              </a:prstGeom>
              <a:solidFill>
                <a:schemeClr val="bg1"/>
              </a:solidFill>
              <a:ln w="12700">
                <a:noFill/>
                <a:miter lim="800000"/>
                <a:headEnd/>
                <a:tailEnd/>
              </a:ln>
              <a:effectLst/>
            </p:spPr>
            <p:txBody>
              <a:bodyPr wrap="none" anchor="ctr"/>
              <a:lstStyle/>
              <a:p>
                <a:endParaRPr lang="en-US"/>
              </a:p>
            </p:txBody>
          </p:sp>
          <p:sp>
            <p:nvSpPr>
              <p:cNvPr id="1053" name="Rectangle 29"/>
              <p:cNvSpPr>
                <a:spLocks noChangeArrowheads="1"/>
              </p:cNvSpPr>
              <p:nvPr/>
            </p:nvSpPr>
            <p:spPr bwMode="auto">
              <a:xfrm>
                <a:off x="48" y="390"/>
                <a:ext cx="96" cy="96"/>
              </a:xfrm>
              <a:prstGeom prst="rect">
                <a:avLst/>
              </a:prstGeom>
              <a:solidFill>
                <a:schemeClr val="bg1"/>
              </a:solidFill>
              <a:ln w="12700">
                <a:noFill/>
                <a:miter lim="800000"/>
                <a:headEnd/>
                <a:tailEnd/>
              </a:ln>
              <a:effectLst/>
            </p:spPr>
            <p:txBody>
              <a:bodyPr wrap="none" anchor="ctr"/>
              <a:lstStyle/>
              <a:p>
                <a:endParaRPr lang="en-US"/>
              </a:p>
            </p:txBody>
          </p:sp>
          <p:sp>
            <p:nvSpPr>
              <p:cNvPr id="1054" name="Rectangle 30"/>
              <p:cNvSpPr>
                <a:spLocks noChangeArrowheads="1"/>
              </p:cNvSpPr>
              <p:nvPr/>
            </p:nvSpPr>
            <p:spPr bwMode="auto">
              <a:xfrm>
                <a:off x="48" y="534"/>
                <a:ext cx="96" cy="96"/>
              </a:xfrm>
              <a:prstGeom prst="rect">
                <a:avLst/>
              </a:prstGeom>
              <a:solidFill>
                <a:schemeClr val="bg1"/>
              </a:solidFill>
              <a:ln w="12700">
                <a:noFill/>
                <a:miter lim="800000"/>
                <a:headEnd/>
                <a:tailEnd/>
              </a:ln>
              <a:effectLst/>
            </p:spPr>
            <p:txBody>
              <a:bodyPr wrap="none" anchor="ctr"/>
              <a:lstStyle/>
              <a:p>
                <a:endParaRPr lang="en-US"/>
              </a:p>
            </p:txBody>
          </p:sp>
          <p:sp>
            <p:nvSpPr>
              <p:cNvPr id="1055" name="Rectangle 31"/>
              <p:cNvSpPr>
                <a:spLocks noChangeArrowheads="1"/>
              </p:cNvSpPr>
              <p:nvPr/>
            </p:nvSpPr>
            <p:spPr bwMode="auto">
              <a:xfrm>
                <a:off x="48" y="678"/>
                <a:ext cx="96" cy="96"/>
              </a:xfrm>
              <a:prstGeom prst="rect">
                <a:avLst/>
              </a:prstGeom>
              <a:solidFill>
                <a:schemeClr val="bg1"/>
              </a:solidFill>
              <a:ln w="12700">
                <a:noFill/>
                <a:miter lim="800000"/>
                <a:headEnd/>
                <a:tailEnd/>
              </a:ln>
              <a:effectLst/>
            </p:spPr>
            <p:txBody>
              <a:bodyPr wrap="none" anchor="ctr"/>
              <a:lstStyle/>
              <a:p>
                <a:endParaRPr lang="en-US"/>
              </a:p>
            </p:txBody>
          </p:sp>
          <p:sp>
            <p:nvSpPr>
              <p:cNvPr id="1056" name="Rectangle 32"/>
              <p:cNvSpPr>
                <a:spLocks noChangeArrowheads="1"/>
              </p:cNvSpPr>
              <p:nvPr/>
            </p:nvSpPr>
            <p:spPr bwMode="auto">
              <a:xfrm>
                <a:off x="48" y="822"/>
                <a:ext cx="96" cy="96"/>
              </a:xfrm>
              <a:prstGeom prst="rect">
                <a:avLst/>
              </a:prstGeom>
              <a:solidFill>
                <a:schemeClr val="bg1"/>
              </a:solidFill>
              <a:ln w="12700">
                <a:noFill/>
                <a:miter lim="800000"/>
                <a:headEnd/>
                <a:tailEnd/>
              </a:ln>
              <a:effectLst/>
            </p:spPr>
            <p:txBody>
              <a:bodyPr wrap="none" anchor="ctr"/>
              <a:lstStyle/>
              <a:p>
                <a:endParaRPr lang="en-US"/>
              </a:p>
            </p:txBody>
          </p:sp>
          <p:sp>
            <p:nvSpPr>
              <p:cNvPr id="1057" name="Rectangle 33"/>
              <p:cNvSpPr>
                <a:spLocks noChangeArrowheads="1"/>
              </p:cNvSpPr>
              <p:nvPr/>
            </p:nvSpPr>
            <p:spPr bwMode="auto">
              <a:xfrm>
                <a:off x="48" y="966"/>
                <a:ext cx="96" cy="96"/>
              </a:xfrm>
              <a:prstGeom prst="rect">
                <a:avLst/>
              </a:prstGeom>
              <a:solidFill>
                <a:schemeClr val="bg1"/>
              </a:solidFill>
              <a:ln w="12700">
                <a:noFill/>
                <a:miter lim="800000"/>
                <a:headEnd/>
                <a:tailEnd/>
              </a:ln>
              <a:effectLst/>
            </p:spPr>
            <p:txBody>
              <a:bodyPr wrap="none" anchor="ctr"/>
              <a:lstStyle/>
              <a:p>
                <a:endParaRPr lang="en-US"/>
              </a:p>
            </p:txBody>
          </p:sp>
        </p:grpSp>
      </p:grpSp>
    </p:spTree>
  </p:cSld>
  <p:clrMap bg1="dk2" tx1="lt1" bg2="dk1"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2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026">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026">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026">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02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6" grpId="0" build="p">
        <p:tmplLst>
          <p:tmpl lvl="1">
            <p:tnLst>
              <p:par>
                <p:cTn presetID="1" presetClass="entr" presetSubtype="0" fill="hold" nodeType="clickEffect">
                  <p:stCondLst>
                    <p:cond delay="0"/>
                  </p:stCondLst>
                  <p:childTnLst>
                    <p:set>
                      <p:cBhvr>
                        <p:cTn dur="1" fill="hold">
                          <p:stCondLst>
                            <p:cond delay="0"/>
                          </p:stCondLst>
                        </p:cTn>
                        <p:tgtEl>
                          <p:spTgt spid="1026"/>
                        </p:tgtEl>
                        <p:attrNameLst>
                          <p:attrName>style.visibility</p:attrName>
                        </p:attrNameLst>
                      </p:cBhvr>
                      <p:to>
                        <p:strVal val="visible"/>
                      </p:to>
                    </p:set>
                  </p:childTnLst>
                </p:cTn>
              </p:par>
            </p:tnLst>
          </p:tmpl>
          <p:tmpl lvl="2">
            <p:tnLst>
              <p:par>
                <p:cTn presetID="1" presetClass="entr" presetSubtype="0" fill="hold" nodeType="withEffect">
                  <p:stCondLst>
                    <p:cond delay="0"/>
                  </p:stCondLst>
                  <p:childTnLst>
                    <p:set>
                      <p:cBhvr>
                        <p:cTn dur="1" fill="hold">
                          <p:stCondLst>
                            <p:cond delay="0"/>
                          </p:stCondLst>
                        </p:cTn>
                        <p:tgtEl>
                          <p:spTgt spid="1026"/>
                        </p:tgtEl>
                        <p:attrNameLst>
                          <p:attrName>style.visibility</p:attrName>
                        </p:attrNameLst>
                      </p:cBhvr>
                      <p:to>
                        <p:strVal val="visible"/>
                      </p:to>
                    </p:set>
                  </p:childTnLst>
                </p:cTn>
              </p:par>
            </p:tnLst>
          </p:tmpl>
          <p:tmpl lvl="3">
            <p:tnLst>
              <p:par>
                <p:cTn presetID="1" presetClass="entr" presetSubtype="0" fill="hold" nodeType="withEffect">
                  <p:stCondLst>
                    <p:cond delay="0"/>
                  </p:stCondLst>
                  <p:childTnLst>
                    <p:set>
                      <p:cBhvr>
                        <p:cTn dur="1" fill="hold">
                          <p:stCondLst>
                            <p:cond delay="0"/>
                          </p:stCondLst>
                        </p:cTn>
                        <p:tgtEl>
                          <p:spTgt spid="1026"/>
                        </p:tgtEl>
                        <p:attrNameLst>
                          <p:attrName>style.visibility</p:attrName>
                        </p:attrNameLst>
                      </p:cBhvr>
                      <p:to>
                        <p:strVal val="visible"/>
                      </p:to>
                    </p:set>
                  </p:childTnLst>
                </p:cTn>
              </p:par>
            </p:tnLst>
          </p:tmpl>
          <p:tmpl lvl="4">
            <p:tnLst>
              <p:par>
                <p:cTn presetID="1" presetClass="entr" presetSubtype="0" fill="hold" nodeType="withEffect">
                  <p:stCondLst>
                    <p:cond delay="0"/>
                  </p:stCondLst>
                  <p:childTnLst>
                    <p:set>
                      <p:cBhvr>
                        <p:cTn dur="1" fill="hold">
                          <p:stCondLst>
                            <p:cond delay="0"/>
                          </p:stCondLst>
                        </p:cTn>
                        <p:tgtEl>
                          <p:spTgt spid="1026"/>
                        </p:tgtEl>
                        <p:attrNameLst>
                          <p:attrName>style.visibility</p:attrName>
                        </p:attrNameLst>
                      </p:cBhvr>
                      <p:to>
                        <p:strVal val="visible"/>
                      </p:to>
                    </p:set>
                  </p:childTnLst>
                </p:cTn>
              </p:par>
            </p:tnLst>
          </p:tmpl>
          <p:tmpl lvl="5">
            <p:tnLst>
              <p:par>
                <p:cTn presetID="1" presetClass="entr" presetSubtype="0" fill="hold" nodeType="withEffect">
                  <p:stCondLst>
                    <p:cond delay="0"/>
                  </p:stCondLst>
                  <p:childTnLst>
                    <p:set>
                      <p:cBhvr>
                        <p:cTn dur="1" fill="hold">
                          <p:stCondLst>
                            <p:cond delay="0"/>
                          </p:stCondLst>
                        </p:cTn>
                        <p:tgtEl>
                          <p:spTgt spid="1026"/>
                        </p:tgtEl>
                        <p:attrNameLst>
                          <p:attrName>style.visibility</p:attrName>
                        </p:attrNameLst>
                      </p:cBhvr>
                      <p:to>
                        <p:strVal val="visible"/>
                      </p:to>
                    </p:set>
                  </p:childTnLst>
                </p:cTn>
              </p:par>
            </p:tnLst>
          </p:tmpl>
        </p:tmplLst>
      </p:bldP>
    </p:bldLst>
  </p:timing>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imes New Roman" pitchFamily="18" charset="0"/>
        </a:defRPr>
      </a:lvl2pPr>
      <a:lvl3pPr algn="l" rtl="0" eaLnBrk="0" fontAlgn="base" hangingPunct="0">
        <a:spcBef>
          <a:spcPct val="0"/>
        </a:spcBef>
        <a:spcAft>
          <a:spcPct val="0"/>
        </a:spcAft>
        <a:defRPr sz="4400">
          <a:solidFill>
            <a:schemeClr val="tx2"/>
          </a:solidFill>
          <a:latin typeface="Times New Roman" pitchFamily="18" charset="0"/>
        </a:defRPr>
      </a:lvl3pPr>
      <a:lvl4pPr algn="l" rtl="0" eaLnBrk="0" fontAlgn="base" hangingPunct="0">
        <a:spcBef>
          <a:spcPct val="0"/>
        </a:spcBef>
        <a:spcAft>
          <a:spcPct val="0"/>
        </a:spcAft>
        <a:defRPr sz="4400">
          <a:solidFill>
            <a:schemeClr val="tx2"/>
          </a:solidFill>
          <a:latin typeface="Times New Roman" pitchFamily="18" charset="0"/>
        </a:defRPr>
      </a:lvl4pPr>
      <a:lvl5pPr algn="l" rtl="0" eaLnBrk="0" fontAlgn="base" hangingPunct="0">
        <a:spcBef>
          <a:spcPct val="0"/>
        </a:spcBef>
        <a:spcAft>
          <a:spcPct val="0"/>
        </a:spcAft>
        <a:defRPr sz="4400">
          <a:solidFill>
            <a:schemeClr val="tx2"/>
          </a:solidFill>
          <a:latin typeface="Times New Roman" pitchFamily="18" charset="0"/>
        </a:defRPr>
      </a:lvl5pPr>
      <a:lvl6pPr marL="457200" algn="l" rtl="0" eaLnBrk="0" fontAlgn="base" hangingPunct="0">
        <a:spcBef>
          <a:spcPct val="0"/>
        </a:spcBef>
        <a:spcAft>
          <a:spcPct val="0"/>
        </a:spcAft>
        <a:defRPr sz="4400">
          <a:solidFill>
            <a:schemeClr val="tx2"/>
          </a:solidFill>
          <a:latin typeface="Times New Roman" pitchFamily="18" charset="0"/>
        </a:defRPr>
      </a:lvl6pPr>
      <a:lvl7pPr marL="914400" algn="l" rtl="0" eaLnBrk="0" fontAlgn="base" hangingPunct="0">
        <a:spcBef>
          <a:spcPct val="0"/>
        </a:spcBef>
        <a:spcAft>
          <a:spcPct val="0"/>
        </a:spcAft>
        <a:defRPr sz="4400">
          <a:solidFill>
            <a:schemeClr val="tx2"/>
          </a:solidFill>
          <a:latin typeface="Times New Roman" pitchFamily="18" charset="0"/>
        </a:defRPr>
      </a:lvl7pPr>
      <a:lvl8pPr marL="1371600" algn="l" rtl="0" eaLnBrk="0" fontAlgn="base" hangingPunct="0">
        <a:spcBef>
          <a:spcPct val="0"/>
        </a:spcBef>
        <a:spcAft>
          <a:spcPct val="0"/>
        </a:spcAft>
        <a:defRPr sz="4400">
          <a:solidFill>
            <a:schemeClr val="tx2"/>
          </a:solidFill>
          <a:latin typeface="Times New Roman" pitchFamily="18" charset="0"/>
        </a:defRPr>
      </a:lvl8pPr>
      <a:lvl9pPr marL="1828800" algn="l" rtl="0" eaLnBrk="0" fontAlgn="base" hangingPunct="0">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lr>
          <a:schemeClr val="tx2"/>
        </a:buClr>
        <a:buSzPct val="75000"/>
        <a:buFont typeface="Monotype Sort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folHlink"/>
        </a:buClr>
        <a:buSzPct val="75000"/>
        <a:buFont typeface="Monotype Sorts" pitchFamily="2" charset="2"/>
        <a:buChar char="u"/>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tx2"/>
        </a:buClr>
        <a:buSzPct val="65000"/>
        <a:buFont typeface="Monotype Sorts" pitchFamily="2" charset="2"/>
        <a:buChar char="F"/>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tx1"/>
        </a:buClr>
        <a:buSzPct val="100000"/>
        <a:buChar char="•"/>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tx1"/>
        </a:buClr>
        <a:buSzPct val="100000"/>
        <a:buChar char="–"/>
        <a:defRPr sz="2000">
          <a:solidFill>
            <a:schemeClr val="tx1"/>
          </a:solidFill>
          <a:effectLst>
            <a:outerShdw blurRad="38100" dist="38100" dir="2700000" algn="tl">
              <a:srgbClr val="000000"/>
            </a:outerShdw>
          </a:effectLst>
          <a:latin typeface="+mn-lt"/>
        </a:defRPr>
      </a:lvl5pPr>
      <a:lvl6pPr marL="2514600" indent="-228600" algn="l" rtl="0" eaLnBrk="0" fontAlgn="base" hangingPunct="0">
        <a:spcBef>
          <a:spcPct val="20000"/>
        </a:spcBef>
        <a:spcAft>
          <a:spcPct val="0"/>
        </a:spcAft>
        <a:buClr>
          <a:schemeClr val="tx1"/>
        </a:buClr>
        <a:buSzPct val="100000"/>
        <a:buChar char="–"/>
        <a:defRPr sz="2000">
          <a:solidFill>
            <a:schemeClr val="tx1"/>
          </a:solidFill>
          <a:effectLst>
            <a:outerShdw blurRad="38100" dist="38100" dir="2700000" algn="tl">
              <a:srgbClr val="000000"/>
            </a:outerShdw>
          </a:effectLst>
          <a:latin typeface="+mn-lt"/>
        </a:defRPr>
      </a:lvl6pPr>
      <a:lvl7pPr marL="2971800" indent="-228600" algn="l" rtl="0" eaLnBrk="0" fontAlgn="base" hangingPunct="0">
        <a:spcBef>
          <a:spcPct val="20000"/>
        </a:spcBef>
        <a:spcAft>
          <a:spcPct val="0"/>
        </a:spcAft>
        <a:buClr>
          <a:schemeClr val="tx1"/>
        </a:buClr>
        <a:buSzPct val="100000"/>
        <a:buChar char="–"/>
        <a:defRPr sz="2000">
          <a:solidFill>
            <a:schemeClr val="tx1"/>
          </a:solidFill>
          <a:effectLst>
            <a:outerShdw blurRad="38100" dist="38100" dir="2700000" algn="tl">
              <a:srgbClr val="000000"/>
            </a:outerShdw>
          </a:effectLst>
          <a:latin typeface="+mn-lt"/>
        </a:defRPr>
      </a:lvl7pPr>
      <a:lvl8pPr marL="3429000" indent="-228600" algn="l" rtl="0" eaLnBrk="0" fontAlgn="base" hangingPunct="0">
        <a:spcBef>
          <a:spcPct val="20000"/>
        </a:spcBef>
        <a:spcAft>
          <a:spcPct val="0"/>
        </a:spcAft>
        <a:buClr>
          <a:schemeClr val="tx1"/>
        </a:buClr>
        <a:buSzPct val="100000"/>
        <a:buChar char="–"/>
        <a:defRPr sz="2000">
          <a:solidFill>
            <a:schemeClr val="tx1"/>
          </a:solidFill>
          <a:effectLst>
            <a:outerShdw blurRad="38100" dist="38100" dir="2700000" algn="tl">
              <a:srgbClr val="000000"/>
            </a:outerShdw>
          </a:effectLst>
          <a:latin typeface="+mn-lt"/>
        </a:defRPr>
      </a:lvl8pPr>
      <a:lvl9pPr marL="3886200" indent="-228600" algn="l" rtl="0" eaLnBrk="0" fontAlgn="base" hangingPunct="0">
        <a:spcBef>
          <a:spcPct val="20000"/>
        </a:spcBef>
        <a:spcAft>
          <a:spcPct val="0"/>
        </a:spcAft>
        <a:buClr>
          <a:schemeClr val="tx1"/>
        </a:buClr>
        <a:buSzPct val="100000"/>
        <a:buChar char="–"/>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www.holah.karoo.net/gouldstudy.htm"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1219200" y="1524000"/>
            <a:ext cx="7715250" cy="1143000"/>
          </a:xfrm>
        </p:spPr>
        <p:txBody>
          <a:bodyPr/>
          <a:lstStyle/>
          <a:p>
            <a:pPr algn="ctr"/>
            <a:r>
              <a:rPr lang="en-US" sz="5400"/>
              <a:t>Non - Traditional Intelligence tests</a:t>
            </a:r>
            <a:endParaRPr lang="en-US"/>
          </a:p>
        </p:txBody>
      </p:sp>
      <p:sp>
        <p:nvSpPr>
          <p:cNvPr id="15363" name="Rectangle 3"/>
          <p:cNvSpPr>
            <a:spLocks noGrp="1" noChangeArrowheads="1"/>
          </p:cNvSpPr>
          <p:nvPr>
            <p:ph type="body" idx="1"/>
          </p:nvPr>
        </p:nvSpPr>
        <p:spPr/>
        <p:txBody>
          <a:bodyPr/>
          <a:lstStyle/>
          <a:p>
            <a:endParaRPr lang="en-US"/>
          </a:p>
        </p:txBody>
      </p:sp>
    </p:spTree>
  </p:cSld>
  <p:clrMapOvr>
    <a:masterClrMapping/>
  </p:clrMapOvr>
  <p:transition>
    <p:cover dir="lu"/>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a:xfrm>
            <a:off x="1143000" y="0"/>
            <a:ext cx="7715250" cy="914400"/>
          </a:xfrm>
        </p:spPr>
        <p:txBody>
          <a:bodyPr/>
          <a:lstStyle/>
          <a:p>
            <a:r>
              <a:rPr lang="en-US"/>
              <a:t>Sequential reasoning - pictorial</a:t>
            </a:r>
          </a:p>
        </p:txBody>
      </p:sp>
      <p:sp>
        <p:nvSpPr>
          <p:cNvPr id="65539" name="Rectangle 3"/>
          <p:cNvSpPr>
            <a:spLocks noGrp="1" noChangeArrowheads="1"/>
          </p:cNvSpPr>
          <p:nvPr>
            <p:ph type="body" idx="1"/>
          </p:nvPr>
        </p:nvSpPr>
        <p:spPr>
          <a:xfrm>
            <a:off x="1157288" y="1219200"/>
            <a:ext cx="7791450" cy="5410200"/>
          </a:xfrm>
        </p:spPr>
        <p:txBody>
          <a:bodyPr/>
          <a:lstStyle/>
          <a:p>
            <a:pPr>
              <a:buFont typeface="Monotype Sorts" pitchFamily="2" charset="2"/>
              <a:buNone/>
            </a:pPr>
            <a:endParaRPr lang="en-US"/>
          </a:p>
        </p:txBody>
      </p:sp>
      <p:pic>
        <p:nvPicPr>
          <p:cNvPr id="65540" name="Picture 4" descr="ctoni-5"/>
          <p:cNvPicPr>
            <a:picLocks noChangeAspect="1" noChangeArrowheads="1"/>
          </p:cNvPicPr>
          <p:nvPr/>
        </p:nvPicPr>
        <p:blipFill>
          <a:blip r:embed="rId2" cstate="print"/>
          <a:srcRect/>
          <a:stretch>
            <a:fillRect/>
          </a:stretch>
        </p:blipFill>
        <p:spPr bwMode="auto">
          <a:xfrm>
            <a:off x="1143000" y="1295400"/>
            <a:ext cx="7772400" cy="5240338"/>
          </a:xfrm>
          <a:prstGeom prst="rect">
            <a:avLst/>
          </a:prstGeom>
          <a:noFill/>
        </p:spPr>
      </p:pic>
    </p:spTree>
  </p:cSld>
  <p:clrMapOvr>
    <a:masterClrMapping/>
  </p:clrMapOvr>
  <p:transition>
    <p:cover dir="lu"/>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a:xfrm>
            <a:off x="1143000" y="0"/>
            <a:ext cx="7715250" cy="914400"/>
          </a:xfrm>
        </p:spPr>
        <p:txBody>
          <a:bodyPr/>
          <a:lstStyle/>
          <a:p>
            <a:r>
              <a:rPr lang="en-US"/>
              <a:t>Sequential reasoning - geometric</a:t>
            </a:r>
          </a:p>
        </p:txBody>
      </p:sp>
      <p:sp>
        <p:nvSpPr>
          <p:cNvPr id="66563" name="Rectangle 3"/>
          <p:cNvSpPr>
            <a:spLocks noGrp="1" noChangeArrowheads="1"/>
          </p:cNvSpPr>
          <p:nvPr>
            <p:ph type="body" idx="1"/>
          </p:nvPr>
        </p:nvSpPr>
        <p:spPr>
          <a:xfrm>
            <a:off x="1157288" y="1219200"/>
            <a:ext cx="7791450" cy="5410200"/>
          </a:xfrm>
        </p:spPr>
        <p:txBody>
          <a:bodyPr/>
          <a:lstStyle/>
          <a:p>
            <a:pPr>
              <a:buFont typeface="Monotype Sorts" pitchFamily="2" charset="2"/>
              <a:buNone/>
            </a:pPr>
            <a:endParaRPr lang="en-US"/>
          </a:p>
        </p:txBody>
      </p:sp>
      <p:pic>
        <p:nvPicPr>
          <p:cNvPr id="66564" name="Picture 4" descr="ctoni-6"/>
          <p:cNvPicPr>
            <a:picLocks noChangeAspect="1" noChangeArrowheads="1"/>
          </p:cNvPicPr>
          <p:nvPr/>
        </p:nvPicPr>
        <p:blipFill>
          <a:blip r:embed="rId2" cstate="print"/>
          <a:srcRect/>
          <a:stretch>
            <a:fillRect/>
          </a:stretch>
        </p:blipFill>
        <p:spPr bwMode="auto">
          <a:xfrm>
            <a:off x="1371600" y="1447800"/>
            <a:ext cx="7543800" cy="5054600"/>
          </a:xfrm>
          <a:prstGeom prst="rect">
            <a:avLst/>
          </a:prstGeom>
          <a:noFill/>
        </p:spPr>
      </p:pic>
    </p:spTree>
  </p:cSld>
  <p:clrMapOvr>
    <a:masterClrMapping/>
  </p:clrMapOvr>
  <p:transition>
    <p:cover dir="lu"/>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2"/>
          <p:cNvSpPr>
            <a:spLocks noGrp="1" noChangeArrowheads="1"/>
          </p:cNvSpPr>
          <p:nvPr>
            <p:ph type="title"/>
          </p:nvPr>
        </p:nvSpPr>
        <p:spPr/>
        <p:txBody>
          <a:bodyPr/>
          <a:lstStyle/>
          <a:p>
            <a:pPr algn="ctr"/>
            <a:r>
              <a:rPr lang="en-US"/>
              <a:t>Counter Cultural Intelligence Tests</a:t>
            </a:r>
          </a:p>
        </p:txBody>
      </p:sp>
      <p:sp>
        <p:nvSpPr>
          <p:cNvPr id="105475" name="Rectangle 3"/>
          <p:cNvSpPr>
            <a:spLocks noGrp="1" noChangeArrowheads="1"/>
          </p:cNvSpPr>
          <p:nvPr>
            <p:ph type="body" idx="1"/>
          </p:nvPr>
        </p:nvSpPr>
        <p:spPr/>
        <p:txBody>
          <a:bodyPr/>
          <a:lstStyle/>
          <a:p>
            <a:pPr>
              <a:buFont typeface="Monotype Sorts" pitchFamily="2" charset="2"/>
              <a:buNone/>
            </a:pPr>
            <a:r>
              <a:rPr lang="en-US"/>
              <a:t>1970s</a:t>
            </a:r>
          </a:p>
          <a:p>
            <a:r>
              <a:rPr lang="en-US"/>
              <a:t>Cultural/Regional Upper crust Savvy Test</a:t>
            </a:r>
          </a:p>
          <a:p>
            <a:r>
              <a:rPr lang="en-US"/>
              <a:t>Black Intelligence Test of Cultural Homogeneity</a:t>
            </a:r>
          </a:p>
          <a:p>
            <a:r>
              <a:rPr lang="en-US"/>
              <a:t>Adrien Dove</a:t>
            </a:r>
          </a:p>
          <a:p>
            <a:pPr>
              <a:buFont typeface="Monotype Sorts" pitchFamily="2" charset="2"/>
              <a:buNone/>
            </a:pPr>
            <a:r>
              <a:rPr lang="en-US"/>
              <a:t>		 The Chitling Intelligence Test</a:t>
            </a:r>
          </a:p>
        </p:txBody>
      </p:sp>
    </p:spTree>
  </p:cSld>
  <p:clrMapOvr>
    <a:masterClrMapping/>
  </p:clrMapOvr>
  <p:transition>
    <p:cover dir="lu"/>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2"/>
          <p:cNvSpPr>
            <a:spLocks noGrp="1" noChangeArrowheads="1"/>
          </p:cNvSpPr>
          <p:nvPr>
            <p:ph type="title"/>
          </p:nvPr>
        </p:nvSpPr>
        <p:spPr>
          <a:xfrm>
            <a:off x="1219200" y="304800"/>
            <a:ext cx="7715250" cy="990600"/>
          </a:xfrm>
        </p:spPr>
        <p:txBody>
          <a:bodyPr/>
          <a:lstStyle/>
          <a:p>
            <a:pPr algn="ctr"/>
            <a:r>
              <a:rPr lang="en-US"/>
              <a:t>The Chitling Intelligence Test</a:t>
            </a:r>
          </a:p>
        </p:txBody>
      </p:sp>
      <p:sp>
        <p:nvSpPr>
          <p:cNvPr id="106499" name="Rectangle 3"/>
          <p:cNvSpPr>
            <a:spLocks noGrp="1" noChangeArrowheads="1"/>
          </p:cNvSpPr>
          <p:nvPr>
            <p:ph type="body" idx="1"/>
          </p:nvPr>
        </p:nvSpPr>
        <p:spPr>
          <a:xfrm>
            <a:off x="1157288" y="1828800"/>
            <a:ext cx="7791450" cy="4267200"/>
          </a:xfrm>
        </p:spPr>
        <p:txBody>
          <a:bodyPr/>
          <a:lstStyle/>
          <a:p>
            <a:pPr>
              <a:buFont typeface="Monotype Sorts" pitchFamily="2" charset="2"/>
              <a:buNone/>
            </a:pPr>
            <a:r>
              <a:rPr lang="en-US"/>
              <a:t>1) A “gas head” is a person who has a:</a:t>
            </a:r>
          </a:p>
          <a:p>
            <a:pPr>
              <a:buFont typeface="Monotype Sorts" pitchFamily="2" charset="2"/>
              <a:buNone/>
            </a:pPr>
            <a:r>
              <a:rPr lang="en-US"/>
              <a:t>	a. fast moving car</a:t>
            </a:r>
          </a:p>
          <a:p>
            <a:pPr>
              <a:buFont typeface="Monotype Sorts" pitchFamily="2" charset="2"/>
              <a:buNone/>
            </a:pPr>
            <a:r>
              <a:rPr lang="en-US"/>
              <a:t>	b. stable of “lace”</a:t>
            </a:r>
          </a:p>
          <a:p>
            <a:pPr>
              <a:buFont typeface="Monotype Sorts" pitchFamily="2" charset="2"/>
              <a:buNone/>
            </a:pPr>
            <a:r>
              <a:rPr lang="en-US"/>
              <a:t>	c. “process”</a:t>
            </a:r>
          </a:p>
          <a:p>
            <a:pPr>
              <a:buFont typeface="Monotype Sorts" pitchFamily="2" charset="2"/>
              <a:buNone/>
            </a:pPr>
            <a:r>
              <a:rPr lang="en-US"/>
              <a:t>	d. habit of stealing cars</a:t>
            </a:r>
          </a:p>
          <a:p>
            <a:pPr>
              <a:buFont typeface="Monotype Sorts" pitchFamily="2" charset="2"/>
              <a:buNone/>
            </a:pPr>
            <a:r>
              <a:rPr lang="en-US"/>
              <a:t>	e. long jail record for arson</a:t>
            </a:r>
          </a:p>
        </p:txBody>
      </p:sp>
    </p:spTree>
  </p:cSld>
  <p:clrMapOvr>
    <a:masterClrMapping/>
  </p:clrMapOvr>
  <p:transition>
    <p:cover dir="lu"/>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2"/>
          <p:cNvSpPr>
            <a:spLocks noGrp="1" noChangeArrowheads="1"/>
          </p:cNvSpPr>
          <p:nvPr>
            <p:ph type="title"/>
          </p:nvPr>
        </p:nvSpPr>
        <p:spPr>
          <a:xfrm>
            <a:off x="1219200" y="304800"/>
            <a:ext cx="7715250" cy="990600"/>
          </a:xfrm>
        </p:spPr>
        <p:txBody>
          <a:bodyPr/>
          <a:lstStyle/>
          <a:p>
            <a:pPr algn="ctr"/>
            <a:r>
              <a:rPr lang="en-US"/>
              <a:t>The Chitling Intelligence Test</a:t>
            </a:r>
          </a:p>
        </p:txBody>
      </p:sp>
      <p:sp>
        <p:nvSpPr>
          <p:cNvPr id="107523" name="Rectangle 3"/>
          <p:cNvSpPr>
            <a:spLocks noGrp="1" noChangeArrowheads="1"/>
          </p:cNvSpPr>
          <p:nvPr>
            <p:ph type="body" idx="1"/>
          </p:nvPr>
        </p:nvSpPr>
        <p:spPr>
          <a:xfrm>
            <a:off x="1157288" y="1600200"/>
            <a:ext cx="7791450" cy="4495800"/>
          </a:xfrm>
        </p:spPr>
        <p:txBody>
          <a:bodyPr/>
          <a:lstStyle/>
          <a:p>
            <a:pPr>
              <a:buFont typeface="Monotype Sorts" pitchFamily="2" charset="2"/>
              <a:buNone/>
            </a:pPr>
            <a:r>
              <a:rPr lang="en-US"/>
              <a:t>2) If a pimp is uptight with a woman who gets state aid, what does he mean when he talks about “mother’s day”?</a:t>
            </a:r>
          </a:p>
          <a:p>
            <a:pPr>
              <a:buFont typeface="Monotype Sorts" pitchFamily="2" charset="2"/>
              <a:buNone/>
            </a:pPr>
            <a:r>
              <a:rPr lang="en-US"/>
              <a:t>	a. second Sunday in May</a:t>
            </a:r>
          </a:p>
          <a:p>
            <a:pPr>
              <a:buFont typeface="Monotype Sorts" pitchFamily="2" charset="2"/>
              <a:buNone/>
            </a:pPr>
            <a:r>
              <a:rPr lang="en-US"/>
              <a:t>	b. third Sunday in June</a:t>
            </a:r>
          </a:p>
          <a:p>
            <a:pPr>
              <a:buFont typeface="Monotype Sorts" pitchFamily="2" charset="2"/>
              <a:buNone/>
            </a:pPr>
            <a:r>
              <a:rPr lang="en-US"/>
              <a:t>	c. first of every month</a:t>
            </a:r>
          </a:p>
          <a:p>
            <a:pPr>
              <a:buFont typeface="Monotype Sorts" pitchFamily="2" charset="2"/>
              <a:buNone/>
            </a:pPr>
            <a:r>
              <a:rPr lang="en-US"/>
              <a:t>	d. first and fifteenth of every month</a:t>
            </a:r>
          </a:p>
        </p:txBody>
      </p:sp>
    </p:spTree>
  </p:cSld>
  <p:clrMapOvr>
    <a:masterClrMapping/>
  </p:clrMapOvr>
  <p:transition>
    <p:cover dir="lu"/>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2"/>
          <p:cNvSpPr>
            <a:spLocks noGrp="1" noChangeArrowheads="1"/>
          </p:cNvSpPr>
          <p:nvPr>
            <p:ph type="title"/>
          </p:nvPr>
        </p:nvSpPr>
        <p:spPr>
          <a:xfrm>
            <a:off x="1219200" y="304800"/>
            <a:ext cx="7715250" cy="990600"/>
          </a:xfrm>
        </p:spPr>
        <p:txBody>
          <a:bodyPr/>
          <a:lstStyle/>
          <a:p>
            <a:pPr algn="ctr"/>
            <a:r>
              <a:rPr lang="en-US"/>
              <a:t>The Chitling Intelligence Test</a:t>
            </a:r>
          </a:p>
        </p:txBody>
      </p:sp>
      <p:sp>
        <p:nvSpPr>
          <p:cNvPr id="108547" name="Rectangle 3"/>
          <p:cNvSpPr>
            <a:spLocks noGrp="1" noChangeArrowheads="1"/>
          </p:cNvSpPr>
          <p:nvPr>
            <p:ph type="body" idx="1"/>
          </p:nvPr>
        </p:nvSpPr>
        <p:spPr>
          <a:xfrm>
            <a:off x="1157288" y="1828800"/>
            <a:ext cx="7791450" cy="4267200"/>
          </a:xfrm>
        </p:spPr>
        <p:txBody>
          <a:bodyPr/>
          <a:lstStyle/>
          <a:p>
            <a:pPr>
              <a:buFont typeface="Monotype Sorts" pitchFamily="2" charset="2"/>
              <a:buNone/>
            </a:pPr>
            <a:r>
              <a:rPr lang="en-US"/>
              <a:t>3) A “handkerchief head” is:</a:t>
            </a:r>
          </a:p>
          <a:p>
            <a:pPr>
              <a:buFont typeface="Monotype Sorts" pitchFamily="2" charset="2"/>
              <a:buNone/>
            </a:pPr>
            <a:r>
              <a:rPr lang="en-US"/>
              <a:t>	a. a cool cat</a:t>
            </a:r>
          </a:p>
          <a:p>
            <a:pPr>
              <a:buFont typeface="Monotype Sorts" pitchFamily="2" charset="2"/>
              <a:buNone/>
            </a:pPr>
            <a:r>
              <a:rPr lang="en-US"/>
              <a:t>	b. a porter</a:t>
            </a:r>
          </a:p>
          <a:p>
            <a:pPr>
              <a:buFont typeface="Monotype Sorts" pitchFamily="2" charset="2"/>
              <a:buNone/>
            </a:pPr>
            <a:r>
              <a:rPr lang="en-US"/>
              <a:t>	c. an Uncle Tom</a:t>
            </a:r>
          </a:p>
          <a:p>
            <a:pPr>
              <a:buFont typeface="Monotype Sorts" pitchFamily="2" charset="2"/>
              <a:buNone/>
            </a:pPr>
            <a:r>
              <a:rPr lang="en-US"/>
              <a:t>	d. a hoddi</a:t>
            </a:r>
          </a:p>
          <a:p>
            <a:pPr>
              <a:buFont typeface="Monotype Sorts" pitchFamily="2" charset="2"/>
              <a:buNone/>
            </a:pPr>
            <a:r>
              <a:rPr lang="en-US"/>
              <a:t>	e. a preacher</a:t>
            </a:r>
          </a:p>
        </p:txBody>
      </p:sp>
    </p:spTree>
  </p:cSld>
  <p:clrMapOvr>
    <a:masterClrMapping/>
  </p:clrMapOvr>
  <p:transition>
    <p:cover dir="lu"/>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2"/>
          <p:cNvSpPr>
            <a:spLocks noGrp="1" noChangeArrowheads="1"/>
          </p:cNvSpPr>
          <p:nvPr>
            <p:ph type="title"/>
          </p:nvPr>
        </p:nvSpPr>
        <p:spPr>
          <a:xfrm>
            <a:off x="1219200" y="304800"/>
            <a:ext cx="7715250" cy="990600"/>
          </a:xfrm>
        </p:spPr>
        <p:txBody>
          <a:bodyPr/>
          <a:lstStyle/>
          <a:p>
            <a:pPr algn="ctr"/>
            <a:r>
              <a:rPr lang="en-US"/>
              <a:t>The Chitling Intelligence Test</a:t>
            </a:r>
          </a:p>
        </p:txBody>
      </p:sp>
      <p:sp>
        <p:nvSpPr>
          <p:cNvPr id="109571" name="Rectangle 3"/>
          <p:cNvSpPr>
            <a:spLocks noGrp="1" noChangeArrowheads="1"/>
          </p:cNvSpPr>
          <p:nvPr>
            <p:ph type="body" idx="1"/>
          </p:nvPr>
        </p:nvSpPr>
        <p:spPr>
          <a:xfrm>
            <a:off x="1157288" y="1828800"/>
            <a:ext cx="7791450" cy="4267200"/>
          </a:xfrm>
        </p:spPr>
        <p:txBody>
          <a:bodyPr/>
          <a:lstStyle/>
          <a:p>
            <a:pPr>
              <a:buFont typeface="Monotype Sorts" pitchFamily="2" charset="2"/>
              <a:buNone/>
            </a:pPr>
            <a:r>
              <a:rPr lang="en-US"/>
              <a:t>4) If a man is called a “blood” then he is a:</a:t>
            </a:r>
          </a:p>
          <a:p>
            <a:pPr>
              <a:buFont typeface="Monotype Sorts" pitchFamily="2" charset="2"/>
              <a:buNone/>
            </a:pPr>
            <a:r>
              <a:rPr lang="en-US"/>
              <a:t>	a. fighter</a:t>
            </a:r>
          </a:p>
          <a:p>
            <a:pPr>
              <a:buFont typeface="Monotype Sorts" pitchFamily="2" charset="2"/>
              <a:buNone/>
            </a:pPr>
            <a:r>
              <a:rPr lang="en-US"/>
              <a:t>	b. Mexican-American</a:t>
            </a:r>
          </a:p>
          <a:p>
            <a:pPr>
              <a:buFont typeface="Monotype Sorts" pitchFamily="2" charset="2"/>
              <a:buNone/>
            </a:pPr>
            <a:r>
              <a:rPr lang="en-US"/>
              <a:t>	c. Negro</a:t>
            </a:r>
          </a:p>
          <a:p>
            <a:pPr>
              <a:buFont typeface="Monotype Sorts" pitchFamily="2" charset="2"/>
              <a:buNone/>
            </a:pPr>
            <a:r>
              <a:rPr lang="en-US"/>
              <a:t>	d. hungry hemophile</a:t>
            </a:r>
          </a:p>
          <a:p>
            <a:pPr>
              <a:buFont typeface="Monotype Sorts" pitchFamily="2" charset="2"/>
              <a:buNone/>
            </a:pPr>
            <a:r>
              <a:rPr lang="en-US"/>
              <a:t>	e. red man, or Indian</a:t>
            </a:r>
          </a:p>
        </p:txBody>
      </p:sp>
    </p:spTree>
  </p:cSld>
  <p:clrMapOvr>
    <a:masterClrMapping/>
  </p:clrMapOvr>
  <p:transition>
    <p:cover dir="lu"/>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2"/>
          <p:cNvSpPr>
            <a:spLocks noGrp="1" noChangeArrowheads="1"/>
          </p:cNvSpPr>
          <p:nvPr>
            <p:ph type="title"/>
          </p:nvPr>
        </p:nvSpPr>
        <p:spPr>
          <a:xfrm>
            <a:off x="1219200" y="0"/>
            <a:ext cx="7715250" cy="990600"/>
          </a:xfrm>
        </p:spPr>
        <p:txBody>
          <a:bodyPr/>
          <a:lstStyle/>
          <a:p>
            <a:pPr algn="ctr"/>
            <a:r>
              <a:rPr lang="en-US"/>
              <a:t>The Chitling Intelligence Test</a:t>
            </a:r>
          </a:p>
        </p:txBody>
      </p:sp>
      <p:sp>
        <p:nvSpPr>
          <p:cNvPr id="110595" name="Rectangle 3"/>
          <p:cNvSpPr>
            <a:spLocks noGrp="1" noChangeArrowheads="1"/>
          </p:cNvSpPr>
          <p:nvPr>
            <p:ph type="body" idx="1"/>
          </p:nvPr>
        </p:nvSpPr>
        <p:spPr>
          <a:xfrm>
            <a:off x="1157288" y="914400"/>
            <a:ext cx="7791450" cy="5181600"/>
          </a:xfrm>
        </p:spPr>
        <p:txBody>
          <a:bodyPr/>
          <a:lstStyle/>
          <a:p>
            <a:pPr>
              <a:buFont typeface="Monotype Sorts" pitchFamily="2" charset="2"/>
              <a:buNone/>
            </a:pPr>
            <a:r>
              <a:rPr lang="en-US"/>
              <a:t>5) Cheap chitlings will taste rubbery unless they are cooked long enough.  How soon can you quit cooking them to eat and enjoy them?</a:t>
            </a:r>
          </a:p>
          <a:p>
            <a:pPr>
              <a:buFont typeface="Monotype Sorts" pitchFamily="2" charset="2"/>
              <a:buNone/>
            </a:pPr>
            <a:r>
              <a:rPr lang="en-US"/>
              <a:t>	a. forty-five minutes</a:t>
            </a:r>
          </a:p>
          <a:p>
            <a:pPr>
              <a:buFont typeface="Monotype Sorts" pitchFamily="2" charset="2"/>
              <a:buNone/>
            </a:pPr>
            <a:r>
              <a:rPr lang="en-US"/>
              <a:t>	b. one hour</a:t>
            </a:r>
          </a:p>
          <a:p>
            <a:pPr>
              <a:buFont typeface="Monotype Sorts" pitchFamily="2" charset="2"/>
              <a:buNone/>
            </a:pPr>
            <a:r>
              <a:rPr lang="en-US"/>
              <a:t>	c. two hours</a:t>
            </a:r>
          </a:p>
          <a:p>
            <a:pPr>
              <a:buFont typeface="Monotype Sorts" pitchFamily="2" charset="2"/>
              <a:buNone/>
            </a:pPr>
            <a:r>
              <a:rPr lang="en-US"/>
              <a:t>	d. twenty-four hours</a:t>
            </a:r>
          </a:p>
          <a:p>
            <a:pPr>
              <a:buFont typeface="Monotype Sorts" pitchFamily="2" charset="2"/>
              <a:buNone/>
            </a:pPr>
            <a:r>
              <a:rPr lang="en-US"/>
              <a:t>	e. one week (on a low flame)</a:t>
            </a:r>
          </a:p>
          <a:p>
            <a:pPr>
              <a:buFont typeface="Monotype Sorts" pitchFamily="2" charset="2"/>
              <a:buNone/>
            </a:pPr>
            <a:endParaRPr lang="en-US"/>
          </a:p>
        </p:txBody>
      </p:sp>
    </p:spTree>
  </p:cSld>
  <p:clrMapOvr>
    <a:masterClrMapping/>
  </p:clrMapOvr>
  <p:transition>
    <p:cover dir="lu"/>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2"/>
          <p:cNvSpPr>
            <a:spLocks noGrp="1" noChangeArrowheads="1"/>
          </p:cNvSpPr>
          <p:nvPr>
            <p:ph type="title"/>
          </p:nvPr>
        </p:nvSpPr>
        <p:spPr/>
        <p:txBody>
          <a:bodyPr/>
          <a:lstStyle/>
          <a:p>
            <a:pPr algn="ctr"/>
            <a:r>
              <a:rPr lang="en-US"/>
              <a:t>Tests of Creativity</a:t>
            </a:r>
          </a:p>
        </p:txBody>
      </p:sp>
      <p:sp>
        <p:nvSpPr>
          <p:cNvPr id="103427" name="Rectangle 3"/>
          <p:cNvSpPr>
            <a:spLocks noGrp="1" noChangeArrowheads="1"/>
          </p:cNvSpPr>
          <p:nvPr>
            <p:ph type="body" idx="1"/>
          </p:nvPr>
        </p:nvSpPr>
        <p:spPr/>
        <p:txBody>
          <a:bodyPr/>
          <a:lstStyle/>
          <a:p>
            <a:pPr>
              <a:buFont typeface="Monotype Sorts" pitchFamily="2" charset="2"/>
              <a:buNone/>
            </a:pPr>
            <a:r>
              <a:rPr lang="en-US"/>
              <a:t>Measures Divergent Thinking</a:t>
            </a:r>
          </a:p>
          <a:p>
            <a:pPr>
              <a:buFont typeface="Monotype Sorts" pitchFamily="2" charset="2"/>
              <a:buNone/>
            </a:pPr>
            <a:r>
              <a:rPr lang="en-US"/>
              <a:t>(intelligence tests measure Convergent thinking)</a:t>
            </a:r>
          </a:p>
        </p:txBody>
      </p:sp>
    </p:spTree>
  </p:cSld>
  <p:clrMapOvr>
    <a:masterClrMapping/>
  </p:clrMapOvr>
  <p:transition>
    <p:cover dir="lu"/>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ChangeArrowheads="1"/>
          </p:cNvSpPr>
          <p:nvPr>
            <p:ph type="title"/>
          </p:nvPr>
        </p:nvSpPr>
        <p:spPr/>
        <p:txBody>
          <a:bodyPr/>
          <a:lstStyle/>
          <a:p>
            <a:pPr algn="ctr"/>
            <a:r>
              <a:rPr lang="en-US"/>
              <a:t>Creativity</a:t>
            </a:r>
          </a:p>
        </p:txBody>
      </p:sp>
      <p:sp>
        <p:nvSpPr>
          <p:cNvPr id="81923" name="Rectangle 3"/>
          <p:cNvSpPr>
            <a:spLocks noGrp="1" noChangeArrowheads="1"/>
          </p:cNvSpPr>
          <p:nvPr>
            <p:ph type="body" idx="1"/>
          </p:nvPr>
        </p:nvSpPr>
        <p:spPr/>
        <p:txBody>
          <a:bodyPr/>
          <a:lstStyle/>
          <a:p>
            <a:pPr>
              <a:buFont typeface="Monotype Sorts" pitchFamily="2" charset="2"/>
              <a:buNone/>
            </a:pPr>
            <a:r>
              <a:rPr lang="en-US"/>
              <a:t>“not the ability to solve problems, but the ability to discover the right problem that needs to be solved = problem finding”</a:t>
            </a:r>
          </a:p>
          <a:p>
            <a:pPr>
              <a:buFont typeface="Monotype Sorts" pitchFamily="2" charset="2"/>
              <a:buNone/>
            </a:pPr>
            <a:r>
              <a:rPr lang="en-US"/>
              <a:t>“process involved in solving ill-defined problems”</a:t>
            </a:r>
          </a:p>
        </p:txBody>
      </p:sp>
    </p:spTree>
  </p:cSld>
  <p:clrMapOvr>
    <a:masterClrMapping/>
  </p:clrMapOvr>
  <p:transition>
    <p:cover dir="lu"/>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p:txBody>
          <a:bodyPr/>
          <a:lstStyle/>
          <a:p>
            <a:pPr algn="ctr"/>
            <a:r>
              <a:rPr lang="en-US"/>
              <a:t>Group Administered Tests</a:t>
            </a:r>
          </a:p>
        </p:txBody>
      </p:sp>
      <p:sp>
        <p:nvSpPr>
          <p:cNvPr id="74755" name="Rectangle 3"/>
          <p:cNvSpPr>
            <a:spLocks noGrp="1" noChangeArrowheads="1"/>
          </p:cNvSpPr>
          <p:nvPr>
            <p:ph type="body" idx="1"/>
          </p:nvPr>
        </p:nvSpPr>
        <p:spPr/>
        <p:txBody>
          <a:bodyPr/>
          <a:lstStyle/>
          <a:p>
            <a:r>
              <a:rPr lang="en-US" dirty="0"/>
              <a:t>Army </a:t>
            </a:r>
            <a:r>
              <a:rPr lang="en-US" dirty="0" smtClean="0"/>
              <a:t>Alpha – 1917 - verbal</a:t>
            </a:r>
            <a:endParaRPr lang="en-US" dirty="0"/>
          </a:p>
          <a:p>
            <a:r>
              <a:rPr lang="en-US" dirty="0"/>
              <a:t>Army </a:t>
            </a:r>
            <a:r>
              <a:rPr lang="en-US" dirty="0" smtClean="0"/>
              <a:t>Beta – 1917 - nonverbal</a:t>
            </a:r>
          </a:p>
          <a:p>
            <a:r>
              <a:rPr lang="en-US" dirty="0" smtClean="0">
                <a:hlinkClick r:id="rId2"/>
              </a:rPr>
              <a:t>Army test image</a:t>
            </a:r>
            <a:endParaRPr lang="en-US" dirty="0"/>
          </a:p>
        </p:txBody>
      </p:sp>
    </p:spTree>
  </p:cSld>
  <p:clrMapOvr>
    <a:masterClrMapping/>
  </p:clrMapOvr>
  <p:transition>
    <p:cover dir="lu"/>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Grp="1" noChangeArrowheads="1"/>
          </p:cNvSpPr>
          <p:nvPr>
            <p:ph type="title"/>
          </p:nvPr>
        </p:nvSpPr>
        <p:spPr/>
        <p:txBody>
          <a:bodyPr/>
          <a:lstStyle/>
          <a:p>
            <a:r>
              <a:rPr lang="en-US"/>
              <a:t>Intelligence = creativity???</a:t>
            </a:r>
          </a:p>
        </p:txBody>
      </p:sp>
      <p:sp>
        <p:nvSpPr>
          <p:cNvPr id="82947" name="Rectangle 3"/>
          <p:cNvSpPr>
            <a:spLocks noGrp="1" noChangeArrowheads="1"/>
          </p:cNvSpPr>
          <p:nvPr>
            <p:ph type="body" idx="1"/>
          </p:nvPr>
        </p:nvSpPr>
        <p:spPr/>
        <p:txBody>
          <a:bodyPr/>
          <a:lstStyle/>
          <a:p>
            <a:pPr>
              <a:buFont typeface="Monotype Sorts" pitchFamily="2" charset="2"/>
              <a:buNone/>
            </a:pPr>
            <a:r>
              <a:rPr lang="en-US"/>
              <a:t>No relationship</a:t>
            </a:r>
          </a:p>
          <a:p>
            <a:pPr>
              <a:buFont typeface="Monotype Sorts" pitchFamily="2" charset="2"/>
              <a:buNone/>
            </a:pPr>
            <a:r>
              <a:rPr lang="en-US"/>
              <a:t>Hi intelligence + low creativity = addicted to school, well liked by teachers</a:t>
            </a:r>
          </a:p>
          <a:p>
            <a:pPr>
              <a:buFont typeface="Monotype Sorts" pitchFamily="2" charset="2"/>
              <a:buNone/>
            </a:pPr>
            <a:r>
              <a:rPr lang="en-US"/>
              <a:t>Hi creativity + low intelligence = less popular</a:t>
            </a:r>
          </a:p>
        </p:txBody>
      </p:sp>
    </p:spTree>
  </p:cSld>
  <p:clrMapOvr>
    <a:masterClrMapping/>
  </p:clrMapOvr>
  <p:transition>
    <p:cover dir="lu"/>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ChangeArrowheads="1"/>
          </p:cNvSpPr>
          <p:nvPr>
            <p:ph type="title"/>
          </p:nvPr>
        </p:nvSpPr>
        <p:spPr/>
        <p:txBody>
          <a:bodyPr/>
          <a:lstStyle/>
          <a:p>
            <a:r>
              <a:rPr lang="en-US"/>
              <a:t>Domains of Giftedness</a:t>
            </a:r>
          </a:p>
        </p:txBody>
      </p:sp>
      <p:sp>
        <p:nvSpPr>
          <p:cNvPr id="83971" name="Rectangle 3"/>
          <p:cNvSpPr>
            <a:spLocks noGrp="1" noChangeArrowheads="1"/>
          </p:cNvSpPr>
          <p:nvPr>
            <p:ph type="body" idx="1"/>
          </p:nvPr>
        </p:nvSpPr>
        <p:spPr/>
        <p:txBody>
          <a:bodyPr/>
          <a:lstStyle/>
          <a:p>
            <a:r>
              <a:rPr lang="en-US"/>
              <a:t>General intellectual ability</a:t>
            </a:r>
          </a:p>
          <a:p>
            <a:r>
              <a:rPr lang="en-US"/>
              <a:t>Specific academic aptitude</a:t>
            </a:r>
          </a:p>
          <a:p>
            <a:r>
              <a:rPr lang="en-US"/>
              <a:t>Creative or productive thinking</a:t>
            </a:r>
          </a:p>
          <a:p>
            <a:r>
              <a:rPr lang="en-US"/>
              <a:t>Leadership ability</a:t>
            </a:r>
          </a:p>
          <a:p>
            <a:r>
              <a:rPr lang="en-US"/>
              <a:t>Visual and performing arts</a:t>
            </a:r>
          </a:p>
          <a:p>
            <a:r>
              <a:rPr lang="en-US"/>
              <a:t>Psychomotor ability</a:t>
            </a:r>
          </a:p>
        </p:txBody>
      </p:sp>
    </p:spTree>
  </p:cSld>
  <p:clrMapOvr>
    <a:masterClrMapping/>
  </p:clrMapOvr>
  <p:transition>
    <p:cover dir="lu"/>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noChangeArrowheads="1"/>
          </p:cNvSpPr>
          <p:nvPr>
            <p:ph type="title"/>
          </p:nvPr>
        </p:nvSpPr>
        <p:spPr/>
        <p:txBody>
          <a:bodyPr/>
          <a:lstStyle/>
          <a:p>
            <a:pPr algn="ctr"/>
            <a:r>
              <a:rPr lang="en-US"/>
              <a:t>Torrance Test of Creative Thinking (TTCT)</a:t>
            </a:r>
          </a:p>
        </p:txBody>
      </p:sp>
      <p:sp>
        <p:nvSpPr>
          <p:cNvPr id="91139" name="Rectangle 3"/>
          <p:cNvSpPr>
            <a:spLocks noGrp="1" noChangeArrowheads="1"/>
          </p:cNvSpPr>
          <p:nvPr>
            <p:ph type="body" idx="1"/>
          </p:nvPr>
        </p:nvSpPr>
        <p:spPr>
          <a:xfrm>
            <a:off x="1157288" y="2362200"/>
            <a:ext cx="7791450" cy="3733800"/>
          </a:xfrm>
        </p:spPr>
        <p:txBody>
          <a:bodyPr/>
          <a:lstStyle/>
          <a:p>
            <a:pPr>
              <a:buNone/>
            </a:pPr>
            <a:r>
              <a:rPr lang="en-US" dirty="0"/>
              <a:t>1</a:t>
            </a:r>
            <a:r>
              <a:rPr lang="en-US" dirty="0" smtClean="0"/>
              <a:t>) Flexibility (number of different categories)</a:t>
            </a:r>
            <a:endParaRPr lang="en-US" dirty="0"/>
          </a:p>
          <a:p>
            <a:pPr>
              <a:buFont typeface="Monotype Sorts" pitchFamily="2" charset="2"/>
              <a:buNone/>
            </a:pPr>
            <a:r>
              <a:rPr lang="en-US" smtClean="0"/>
              <a:t>2) Fluency </a:t>
            </a:r>
            <a:r>
              <a:rPr lang="en-US" dirty="0" smtClean="0"/>
              <a:t>(examples within a category)</a:t>
            </a:r>
            <a:endParaRPr lang="en-US" dirty="0"/>
          </a:p>
          <a:p>
            <a:pPr>
              <a:buFont typeface="Monotype Sorts" pitchFamily="2" charset="2"/>
              <a:buNone/>
            </a:pPr>
            <a:r>
              <a:rPr lang="en-US" dirty="0"/>
              <a:t>3) Originality</a:t>
            </a:r>
          </a:p>
          <a:p>
            <a:pPr>
              <a:buFont typeface="Monotype Sorts" pitchFamily="2" charset="2"/>
              <a:buNone/>
            </a:pPr>
            <a:r>
              <a:rPr lang="en-US" dirty="0"/>
              <a:t>4) Elaboration</a:t>
            </a:r>
          </a:p>
        </p:txBody>
      </p:sp>
    </p:spTree>
  </p:cSld>
  <p:clrMapOvr>
    <a:masterClrMapping/>
  </p:clrMapOvr>
  <p:transition>
    <p:cover dir="lu"/>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a:spLocks noGrp="1" noChangeArrowheads="1"/>
          </p:cNvSpPr>
          <p:nvPr>
            <p:ph type="title"/>
          </p:nvPr>
        </p:nvSpPr>
        <p:spPr/>
        <p:txBody>
          <a:bodyPr/>
          <a:lstStyle/>
          <a:p>
            <a:r>
              <a:rPr lang="en-US"/>
              <a:t>Example 1</a:t>
            </a:r>
          </a:p>
        </p:txBody>
      </p:sp>
      <p:sp>
        <p:nvSpPr>
          <p:cNvPr id="87043" name="Rectangle 3"/>
          <p:cNvSpPr>
            <a:spLocks noGrp="1" noChangeArrowheads="1"/>
          </p:cNvSpPr>
          <p:nvPr>
            <p:ph type="body" idx="1"/>
          </p:nvPr>
        </p:nvSpPr>
        <p:spPr/>
        <p:txBody>
          <a:bodyPr/>
          <a:lstStyle/>
          <a:p>
            <a:pPr>
              <a:buFont typeface="Monotype Sorts" pitchFamily="2" charset="2"/>
              <a:buNone/>
            </a:pPr>
            <a:r>
              <a:rPr lang="en-US"/>
              <a:t>What is a brick?</a:t>
            </a:r>
          </a:p>
          <a:p>
            <a:pPr>
              <a:buFont typeface="Monotype Sorts" pitchFamily="2" charset="2"/>
              <a:buNone/>
            </a:pPr>
            <a:r>
              <a:rPr lang="en-US"/>
              <a:t>Versus</a:t>
            </a:r>
          </a:p>
          <a:p>
            <a:pPr>
              <a:buFont typeface="Monotype Sorts" pitchFamily="2" charset="2"/>
              <a:buNone/>
            </a:pPr>
            <a:r>
              <a:rPr lang="en-US"/>
              <a:t>How could you use a brick?</a:t>
            </a:r>
          </a:p>
        </p:txBody>
      </p:sp>
    </p:spTree>
  </p:cSld>
  <p:clrMapOvr>
    <a:masterClrMapping/>
  </p:clrMapOvr>
  <p:transition>
    <p:cover dir="lu"/>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p:cNvSpPr>
            <a:spLocks noGrp="1" noChangeArrowheads="1"/>
          </p:cNvSpPr>
          <p:nvPr>
            <p:ph type="title"/>
          </p:nvPr>
        </p:nvSpPr>
        <p:spPr/>
        <p:txBody>
          <a:bodyPr/>
          <a:lstStyle/>
          <a:p>
            <a:r>
              <a:rPr lang="en-US"/>
              <a:t>Example 2</a:t>
            </a:r>
          </a:p>
        </p:txBody>
      </p:sp>
      <p:sp>
        <p:nvSpPr>
          <p:cNvPr id="88067" name="Rectangle 3"/>
          <p:cNvSpPr>
            <a:spLocks noGrp="1" noChangeArrowheads="1"/>
          </p:cNvSpPr>
          <p:nvPr>
            <p:ph type="body" idx="1"/>
          </p:nvPr>
        </p:nvSpPr>
        <p:spPr/>
        <p:txBody>
          <a:bodyPr/>
          <a:lstStyle/>
          <a:p>
            <a:pPr>
              <a:buFont typeface="Monotype Sorts" pitchFamily="2" charset="2"/>
              <a:buNone/>
            </a:pPr>
            <a:r>
              <a:rPr lang="en-US"/>
              <a:t>If a boy goes to the store and buys 30 cents worth of candy and he gives the store keeper one dollar how much change will he get?</a:t>
            </a:r>
          </a:p>
          <a:p>
            <a:pPr>
              <a:buFont typeface="Monotype Sorts" pitchFamily="2" charset="2"/>
              <a:buNone/>
            </a:pPr>
            <a:r>
              <a:rPr lang="en-US"/>
              <a:t>Versus..</a:t>
            </a:r>
          </a:p>
          <a:p>
            <a:pPr>
              <a:buFont typeface="Monotype Sorts" pitchFamily="2" charset="2"/>
              <a:buNone/>
            </a:pPr>
            <a:r>
              <a:rPr lang="en-US"/>
              <a:t>How many different ways can you think of to get the answer “4”?</a:t>
            </a:r>
          </a:p>
        </p:txBody>
      </p:sp>
    </p:spTree>
  </p:cSld>
  <p:clrMapOvr>
    <a:masterClrMapping/>
  </p:clrMapOvr>
  <p:transition>
    <p:cover dir="lu"/>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p:cNvSpPr>
            <a:spLocks noGrp="1" noChangeArrowheads="1"/>
          </p:cNvSpPr>
          <p:nvPr>
            <p:ph type="title"/>
          </p:nvPr>
        </p:nvSpPr>
        <p:spPr/>
        <p:txBody>
          <a:bodyPr/>
          <a:lstStyle/>
          <a:p>
            <a:r>
              <a:rPr lang="en-US"/>
              <a:t>Example 3</a:t>
            </a:r>
          </a:p>
        </p:txBody>
      </p:sp>
      <p:sp>
        <p:nvSpPr>
          <p:cNvPr id="89091" name="Rectangle 3"/>
          <p:cNvSpPr>
            <a:spLocks noGrp="1" noChangeArrowheads="1"/>
          </p:cNvSpPr>
          <p:nvPr>
            <p:ph type="body" idx="1"/>
          </p:nvPr>
        </p:nvSpPr>
        <p:spPr/>
        <p:txBody>
          <a:bodyPr/>
          <a:lstStyle/>
          <a:p>
            <a:pPr>
              <a:buFont typeface="Monotype Sorts" pitchFamily="2" charset="2"/>
              <a:buNone/>
            </a:pPr>
            <a:r>
              <a:rPr lang="en-US"/>
              <a:t>Find the absurdity in the picture.</a:t>
            </a:r>
          </a:p>
          <a:p>
            <a:pPr>
              <a:buFont typeface="Monotype Sorts" pitchFamily="2" charset="2"/>
              <a:buNone/>
            </a:pPr>
            <a:r>
              <a:rPr lang="en-US"/>
              <a:t>Versus..</a:t>
            </a:r>
          </a:p>
          <a:p>
            <a:pPr>
              <a:buFont typeface="Monotype Sorts" pitchFamily="2" charset="2"/>
              <a:buNone/>
            </a:pPr>
            <a:r>
              <a:rPr lang="en-US"/>
              <a:t>How could you make this toy better?</a:t>
            </a:r>
          </a:p>
        </p:txBody>
      </p:sp>
    </p:spTree>
  </p:cSld>
  <p:clrMapOvr>
    <a:masterClrMapping/>
  </p:clrMapOvr>
  <p:transition>
    <p:cover dir="lu"/>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p:cNvSpPr>
            <a:spLocks noGrp="1" noChangeArrowheads="1"/>
          </p:cNvSpPr>
          <p:nvPr>
            <p:ph type="title"/>
          </p:nvPr>
        </p:nvSpPr>
        <p:spPr/>
        <p:txBody>
          <a:bodyPr/>
          <a:lstStyle/>
          <a:p>
            <a:r>
              <a:rPr lang="en-US"/>
              <a:t>Example 4</a:t>
            </a:r>
          </a:p>
        </p:txBody>
      </p:sp>
      <p:sp>
        <p:nvSpPr>
          <p:cNvPr id="90115" name="Rectangle 3"/>
          <p:cNvSpPr>
            <a:spLocks noGrp="1" noChangeArrowheads="1"/>
          </p:cNvSpPr>
          <p:nvPr>
            <p:ph type="body" idx="1"/>
          </p:nvPr>
        </p:nvSpPr>
        <p:spPr/>
        <p:txBody>
          <a:bodyPr/>
          <a:lstStyle/>
          <a:p>
            <a:pPr>
              <a:buFont typeface="Monotype Sorts" pitchFamily="2" charset="2"/>
              <a:buNone/>
            </a:pPr>
            <a:r>
              <a:rPr lang="en-US" dirty="0"/>
              <a:t>Glove is to hand as shoe is to_______?</a:t>
            </a:r>
          </a:p>
          <a:p>
            <a:pPr>
              <a:buFont typeface="Monotype Sorts" pitchFamily="2" charset="2"/>
              <a:buNone/>
            </a:pPr>
            <a:r>
              <a:rPr lang="en-US" dirty="0"/>
              <a:t>Versus..</a:t>
            </a:r>
          </a:p>
          <a:p>
            <a:pPr>
              <a:buFont typeface="Monotype Sorts" pitchFamily="2" charset="2"/>
              <a:buNone/>
            </a:pPr>
            <a:r>
              <a:rPr lang="en-US" dirty="0"/>
              <a:t>Write all the meanings you can think of for </a:t>
            </a:r>
            <a:r>
              <a:rPr lang="en-US"/>
              <a:t>the </a:t>
            </a:r>
            <a:r>
              <a:rPr lang="en-US" smtClean="0"/>
              <a:t>word </a:t>
            </a:r>
            <a:r>
              <a:rPr lang="en-US"/>
              <a:t>“bolt”. </a:t>
            </a:r>
          </a:p>
        </p:txBody>
      </p:sp>
    </p:spTree>
  </p:cSld>
  <p:clrMapOvr>
    <a:masterClrMapping/>
  </p:clrMapOvr>
  <p:transition>
    <p:cover dir="lu"/>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p:cNvSpPr>
            <a:spLocks noGrp="1" noChangeArrowheads="1"/>
          </p:cNvSpPr>
          <p:nvPr>
            <p:ph type="title"/>
          </p:nvPr>
        </p:nvSpPr>
        <p:spPr/>
        <p:txBody>
          <a:bodyPr/>
          <a:lstStyle/>
          <a:p>
            <a:r>
              <a:rPr lang="en-US" dirty="0" smtClean="0"/>
              <a:t>Divergent Production Test</a:t>
            </a:r>
            <a:br>
              <a:rPr lang="en-US" dirty="0" smtClean="0"/>
            </a:br>
            <a:r>
              <a:rPr lang="en-US" dirty="0" smtClean="0"/>
              <a:t>(Guilford)</a:t>
            </a:r>
            <a:endParaRPr lang="en-US" dirty="0"/>
          </a:p>
        </p:txBody>
      </p:sp>
      <p:sp>
        <p:nvSpPr>
          <p:cNvPr id="93187" name="Rectangle 3"/>
          <p:cNvSpPr>
            <a:spLocks noGrp="1" noChangeArrowheads="1"/>
          </p:cNvSpPr>
          <p:nvPr>
            <p:ph type="body" idx="1"/>
          </p:nvPr>
        </p:nvSpPr>
        <p:spPr>
          <a:xfrm>
            <a:off x="1157288" y="2438400"/>
            <a:ext cx="7791450" cy="3657600"/>
          </a:xfrm>
        </p:spPr>
        <p:txBody>
          <a:bodyPr/>
          <a:lstStyle/>
          <a:p>
            <a:pPr marL="609600" indent="-609600">
              <a:buFont typeface="Monotype Sorts" pitchFamily="2" charset="2"/>
              <a:buAutoNum type="arabicPeriod"/>
            </a:pPr>
            <a:r>
              <a:rPr lang="en-US" dirty="0"/>
              <a:t>Here is a simple, familiar form: a circle.  How many pictures of real objects can you make using a circle, in a one minute period?</a:t>
            </a:r>
          </a:p>
          <a:p>
            <a:pPr marL="609600" indent="-609600">
              <a:buFont typeface="Monotype Sorts" pitchFamily="2" charset="2"/>
              <a:buNone/>
            </a:pPr>
            <a:endParaRPr lang="en-US" dirty="0"/>
          </a:p>
        </p:txBody>
      </p:sp>
      <p:sp>
        <p:nvSpPr>
          <p:cNvPr id="93188" name="Oval 4"/>
          <p:cNvSpPr>
            <a:spLocks noChangeArrowheads="1"/>
          </p:cNvSpPr>
          <p:nvPr/>
        </p:nvSpPr>
        <p:spPr bwMode="auto">
          <a:xfrm>
            <a:off x="4419600" y="4495800"/>
            <a:ext cx="914400" cy="914400"/>
          </a:xfrm>
          <a:prstGeom prst="ellipse">
            <a:avLst/>
          </a:prstGeom>
          <a:solidFill>
            <a:schemeClr val="accent1"/>
          </a:solidFill>
          <a:ln w="12700">
            <a:solidFill>
              <a:schemeClr val="tx1"/>
            </a:solidFill>
            <a:round/>
            <a:headEnd/>
            <a:tailEnd/>
          </a:ln>
          <a:effectLst/>
        </p:spPr>
        <p:txBody>
          <a:bodyPr wrap="none" anchor="ctr"/>
          <a:lstStyle/>
          <a:p>
            <a:endParaRPr lang="en-US"/>
          </a:p>
        </p:txBody>
      </p:sp>
    </p:spTree>
  </p:cSld>
  <p:clrMapOvr>
    <a:masterClrMapping/>
  </p:clrMapOvr>
  <p:transition>
    <p:cover dir="lu"/>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p:cNvSpPr>
            <a:spLocks noGrp="1" noChangeArrowheads="1"/>
          </p:cNvSpPr>
          <p:nvPr>
            <p:ph type="title"/>
          </p:nvPr>
        </p:nvSpPr>
        <p:spPr/>
        <p:txBody>
          <a:bodyPr/>
          <a:lstStyle/>
          <a:p>
            <a:endParaRPr lang="en-US"/>
          </a:p>
        </p:txBody>
      </p:sp>
      <p:sp>
        <p:nvSpPr>
          <p:cNvPr id="94211" name="Rectangle 3"/>
          <p:cNvSpPr>
            <a:spLocks noGrp="1" noChangeArrowheads="1"/>
          </p:cNvSpPr>
          <p:nvPr>
            <p:ph type="body" idx="1"/>
          </p:nvPr>
        </p:nvSpPr>
        <p:spPr/>
        <p:txBody>
          <a:bodyPr/>
          <a:lstStyle/>
          <a:p>
            <a:pPr>
              <a:buFont typeface="Monotype Sorts" pitchFamily="2" charset="2"/>
              <a:buNone/>
            </a:pPr>
            <a:r>
              <a:rPr lang="en-US"/>
              <a:t>2.  Many words begin with an L and end with an N.  List as many words as possible in a one minute period, that have the form L___N (they can have any number of letters between the L and the N).</a:t>
            </a:r>
          </a:p>
        </p:txBody>
      </p:sp>
    </p:spTree>
  </p:cSld>
  <p:clrMapOvr>
    <a:masterClrMapping/>
  </p:clrMapOvr>
  <p:transition>
    <p:cover dir="lu"/>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2"/>
          <p:cNvSpPr>
            <a:spLocks noGrp="1" noChangeArrowheads="1"/>
          </p:cNvSpPr>
          <p:nvPr>
            <p:ph type="title"/>
          </p:nvPr>
        </p:nvSpPr>
        <p:spPr/>
        <p:txBody>
          <a:bodyPr/>
          <a:lstStyle/>
          <a:p>
            <a:endParaRPr lang="en-US"/>
          </a:p>
        </p:txBody>
      </p:sp>
      <p:sp>
        <p:nvSpPr>
          <p:cNvPr id="95235" name="Rectangle 3"/>
          <p:cNvSpPr>
            <a:spLocks noGrp="1" noChangeArrowheads="1"/>
          </p:cNvSpPr>
          <p:nvPr>
            <p:ph type="body" idx="1"/>
          </p:nvPr>
        </p:nvSpPr>
        <p:spPr/>
        <p:txBody>
          <a:bodyPr/>
          <a:lstStyle/>
          <a:p>
            <a:pPr>
              <a:buFont typeface="Monotype Sorts" pitchFamily="2" charset="2"/>
              <a:buNone/>
            </a:pPr>
            <a:r>
              <a:rPr lang="en-US"/>
              <a:t>3.  Suppose that people reached their final height at the age of 2, and so normal adult height was less than a meter.  In a one minute period, list as many consequences as possible that would result from this change.</a:t>
            </a:r>
          </a:p>
        </p:txBody>
      </p:sp>
    </p:spTree>
  </p:cSld>
  <p:clrMapOvr>
    <a:masterClrMapping/>
  </p:clrMapOvr>
  <p:transition>
    <p:cover dir="lu"/>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algn="ctr"/>
            <a:r>
              <a:rPr lang="en-US"/>
              <a:t>Non Verbal Tests of Intelligence</a:t>
            </a:r>
          </a:p>
        </p:txBody>
      </p:sp>
      <p:sp>
        <p:nvSpPr>
          <p:cNvPr id="18435" name="Rectangle 3"/>
          <p:cNvSpPr>
            <a:spLocks noGrp="1" noChangeArrowheads="1"/>
          </p:cNvSpPr>
          <p:nvPr>
            <p:ph type="body" idx="1"/>
          </p:nvPr>
        </p:nvSpPr>
        <p:spPr/>
        <p:txBody>
          <a:bodyPr/>
          <a:lstStyle/>
          <a:p>
            <a:endParaRPr lang="en-US"/>
          </a:p>
        </p:txBody>
      </p:sp>
    </p:spTree>
  </p:cSld>
  <p:clrMapOvr>
    <a:masterClrMapping/>
  </p:clrMapOvr>
  <p:transition>
    <p:cover dir="lu"/>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2"/>
          <p:cNvSpPr>
            <a:spLocks noGrp="1" noChangeArrowheads="1"/>
          </p:cNvSpPr>
          <p:nvPr>
            <p:ph type="title"/>
          </p:nvPr>
        </p:nvSpPr>
        <p:spPr/>
        <p:txBody>
          <a:bodyPr/>
          <a:lstStyle/>
          <a:p>
            <a:endParaRPr lang="en-US"/>
          </a:p>
        </p:txBody>
      </p:sp>
      <p:sp>
        <p:nvSpPr>
          <p:cNvPr id="96259" name="Rectangle 3"/>
          <p:cNvSpPr>
            <a:spLocks noGrp="1" noChangeArrowheads="1"/>
          </p:cNvSpPr>
          <p:nvPr>
            <p:ph type="body" idx="1"/>
          </p:nvPr>
        </p:nvSpPr>
        <p:spPr/>
        <p:txBody>
          <a:bodyPr/>
          <a:lstStyle/>
          <a:p>
            <a:pPr marL="609600" indent="-609600">
              <a:buFont typeface="Monotype Sorts" pitchFamily="2" charset="2"/>
              <a:buAutoNum type="arabicPeriod" startAt="4"/>
            </a:pPr>
            <a:r>
              <a:rPr lang="en-US"/>
              <a:t>Here is a list of names.  They can be classified in many ways.  For example, one classification would be in terms of the number of syllables.  Classify them in as many ways as possible in a one minute period.</a:t>
            </a:r>
          </a:p>
          <a:p>
            <a:pPr marL="609600" indent="-609600">
              <a:buFont typeface="Monotype Sorts" pitchFamily="2" charset="2"/>
              <a:buNone/>
            </a:pPr>
            <a:r>
              <a:rPr lang="en-US"/>
              <a:t>Beth   Harold   Gail   John   Lucy   Sally</a:t>
            </a:r>
          </a:p>
        </p:txBody>
      </p:sp>
    </p:spTree>
  </p:cSld>
  <p:clrMapOvr>
    <a:masterClrMapping/>
  </p:clrMapOvr>
  <p:transition>
    <p:cover dir="lu"/>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2"/>
          <p:cNvSpPr>
            <a:spLocks noGrp="1" noChangeArrowheads="1"/>
          </p:cNvSpPr>
          <p:nvPr>
            <p:ph type="title"/>
          </p:nvPr>
        </p:nvSpPr>
        <p:spPr/>
        <p:txBody>
          <a:bodyPr/>
          <a:lstStyle/>
          <a:p>
            <a:endParaRPr lang="en-US"/>
          </a:p>
        </p:txBody>
      </p:sp>
      <p:sp>
        <p:nvSpPr>
          <p:cNvPr id="97283" name="Rectangle 3"/>
          <p:cNvSpPr>
            <a:spLocks noGrp="1" noChangeArrowheads="1"/>
          </p:cNvSpPr>
          <p:nvPr>
            <p:ph type="body" idx="1"/>
          </p:nvPr>
        </p:nvSpPr>
        <p:spPr>
          <a:xfrm>
            <a:off x="1157288" y="609600"/>
            <a:ext cx="7791450" cy="5486400"/>
          </a:xfrm>
        </p:spPr>
        <p:txBody>
          <a:bodyPr/>
          <a:lstStyle/>
          <a:p>
            <a:pPr marL="609600" indent="-609600">
              <a:buFont typeface="Monotype Sorts" pitchFamily="2" charset="2"/>
              <a:buAutoNum type="arabicPeriod" startAt="5"/>
            </a:pPr>
            <a:r>
              <a:rPr lang="en-US"/>
              <a:t>Here are four shapes.  Combine them to make each of the following objects: a face, a lamp, a piece of playground equipment, a tree.  Each shape may be used once, many times, or not at all in forming each object, and it may be expanded or shrunk to any size.</a:t>
            </a:r>
          </a:p>
          <a:p>
            <a:pPr marL="609600" indent="-609600">
              <a:buFont typeface="Monotype Sorts" pitchFamily="2" charset="2"/>
              <a:buNone/>
            </a:pPr>
            <a:endParaRPr lang="en-US"/>
          </a:p>
        </p:txBody>
      </p:sp>
      <p:sp>
        <p:nvSpPr>
          <p:cNvPr id="97284" name="Rectangle 4"/>
          <p:cNvSpPr>
            <a:spLocks noChangeArrowheads="1"/>
          </p:cNvSpPr>
          <p:nvPr/>
        </p:nvSpPr>
        <p:spPr bwMode="auto">
          <a:xfrm>
            <a:off x="1828800" y="4495800"/>
            <a:ext cx="914400" cy="2057400"/>
          </a:xfrm>
          <a:prstGeom prst="rect">
            <a:avLst/>
          </a:prstGeom>
          <a:solidFill>
            <a:schemeClr val="bg1"/>
          </a:solidFill>
          <a:ln w="12700">
            <a:solidFill>
              <a:schemeClr val="tx1"/>
            </a:solidFill>
            <a:miter lim="800000"/>
            <a:headEnd/>
            <a:tailEnd/>
          </a:ln>
          <a:effectLst/>
        </p:spPr>
        <p:txBody>
          <a:bodyPr wrap="none" anchor="ctr"/>
          <a:lstStyle/>
          <a:p>
            <a:endParaRPr lang="en-US"/>
          </a:p>
        </p:txBody>
      </p:sp>
      <p:sp>
        <p:nvSpPr>
          <p:cNvPr id="97285" name="Oval 5"/>
          <p:cNvSpPr>
            <a:spLocks noChangeArrowheads="1"/>
          </p:cNvSpPr>
          <p:nvPr/>
        </p:nvSpPr>
        <p:spPr bwMode="auto">
          <a:xfrm>
            <a:off x="3505200" y="4953000"/>
            <a:ext cx="914400" cy="914400"/>
          </a:xfrm>
          <a:prstGeom prst="ellipse">
            <a:avLst/>
          </a:prstGeom>
          <a:solidFill>
            <a:schemeClr val="bg1"/>
          </a:solidFill>
          <a:ln w="12700">
            <a:solidFill>
              <a:schemeClr val="tx1"/>
            </a:solidFill>
            <a:round/>
            <a:headEnd/>
            <a:tailEnd/>
          </a:ln>
          <a:effectLst/>
        </p:spPr>
        <p:txBody>
          <a:bodyPr wrap="none" anchor="ctr"/>
          <a:lstStyle/>
          <a:p>
            <a:endParaRPr lang="en-US"/>
          </a:p>
        </p:txBody>
      </p:sp>
      <p:sp>
        <p:nvSpPr>
          <p:cNvPr id="97286" name="Line 6"/>
          <p:cNvSpPr>
            <a:spLocks noChangeShapeType="1"/>
          </p:cNvSpPr>
          <p:nvPr/>
        </p:nvSpPr>
        <p:spPr bwMode="auto">
          <a:xfrm>
            <a:off x="5562600" y="5029200"/>
            <a:ext cx="990600" cy="0"/>
          </a:xfrm>
          <a:prstGeom prst="line">
            <a:avLst/>
          </a:prstGeom>
          <a:noFill/>
          <a:ln w="12700">
            <a:solidFill>
              <a:schemeClr val="tx1"/>
            </a:solidFill>
            <a:round/>
            <a:headEnd/>
            <a:tailEnd/>
          </a:ln>
          <a:effectLst/>
        </p:spPr>
        <p:txBody>
          <a:bodyPr/>
          <a:lstStyle/>
          <a:p>
            <a:endParaRPr lang="en-US"/>
          </a:p>
        </p:txBody>
      </p:sp>
      <p:sp>
        <p:nvSpPr>
          <p:cNvPr id="97287" name="Line 7"/>
          <p:cNvSpPr>
            <a:spLocks noChangeShapeType="1"/>
          </p:cNvSpPr>
          <p:nvPr/>
        </p:nvSpPr>
        <p:spPr bwMode="auto">
          <a:xfrm>
            <a:off x="5181600" y="5867400"/>
            <a:ext cx="1828800" cy="0"/>
          </a:xfrm>
          <a:prstGeom prst="line">
            <a:avLst/>
          </a:prstGeom>
          <a:noFill/>
          <a:ln w="12700">
            <a:solidFill>
              <a:schemeClr val="tx1"/>
            </a:solidFill>
            <a:round/>
            <a:headEnd/>
            <a:tailEnd/>
          </a:ln>
          <a:effectLst/>
        </p:spPr>
        <p:txBody>
          <a:bodyPr/>
          <a:lstStyle/>
          <a:p>
            <a:endParaRPr lang="en-US"/>
          </a:p>
        </p:txBody>
      </p:sp>
      <p:sp>
        <p:nvSpPr>
          <p:cNvPr id="97288" name="Line 8"/>
          <p:cNvSpPr>
            <a:spLocks noChangeShapeType="1"/>
          </p:cNvSpPr>
          <p:nvPr/>
        </p:nvSpPr>
        <p:spPr bwMode="auto">
          <a:xfrm flipH="1">
            <a:off x="5181600" y="5029200"/>
            <a:ext cx="381000" cy="838200"/>
          </a:xfrm>
          <a:prstGeom prst="line">
            <a:avLst/>
          </a:prstGeom>
          <a:noFill/>
          <a:ln w="12700">
            <a:solidFill>
              <a:schemeClr val="tx1"/>
            </a:solidFill>
            <a:round/>
            <a:headEnd/>
            <a:tailEnd/>
          </a:ln>
          <a:effectLst/>
        </p:spPr>
        <p:txBody>
          <a:bodyPr/>
          <a:lstStyle/>
          <a:p>
            <a:endParaRPr lang="en-US"/>
          </a:p>
        </p:txBody>
      </p:sp>
      <p:sp>
        <p:nvSpPr>
          <p:cNvPr id="97289" name="Line 9"/>
          <p:cNvSpPr>
            <a:spLocks noChangeShapeType="1"/>
          </p:cNvSpPr>
          <p:nvPr/>
        </p:nvSpPr>
        <p:spPr bwMode="auto">
          <a:xfrm>
            <a:off x="6553200" y="5029200"/>
            <a:ext cx="457200" cy="838200"/>
          </a:xfrm>
          <a:prstGeom prst="line">
            <a:avLst/>
          </a:prstGeom>
          <a:noFill/>
          <a:ln w="12700">
            <a:solidFill>
              <a:schemeClr val="tx1"/>
            </a:solidFill>
            <a:round/>
            <a:headEnd/>
            <a:tailEnd/>
          </a:ln>
          <a:effectLst/>
        </p:spPr>
        <p:txBody>
          <a:bodyPr/>
          <a:lstStyle/>
          <a:p>
            <a:endParaRPr lang="en-US"/>
          </a:p>
        </p:txBody>
      </p:sp>
      <p:sp>
        <p:nvSpPr>
          <p:cNvPr id="97290" name="Line 10"/>
          <p:cNvSpPr>
            <a:spLocks noChangeShapeType="1"/>
          </p:cNvSpPr>
          <p:nvPr/>
        </p:nvSpPr>
        <p:spPr bwMode="auto">
          <a:xfrm>
            <a:off x="7696200" y="5867400"/>
            <a:ext cx="914400" cy="0"/>
          </a:xfrm>
          <a:prstGeom prst="line">
            <a:avLst/>
          </a:prstGeom>
          <a:noFill/>
          <a:ln w="12700">
            <a:solidFill>
              <a:schemeClr val="tx1"/>
            </a:solidFill>
            <a:round/>
            <a:headEnd/>
            <a:tailEnd/>
          </a:ln>
          <a:effectLst/>
        </p:spPr>
        <p:txBody>
          <a:bodyPr/>
          <a:lstStyle/>
          <a:p>
            <a:endParaRPr lang="en-US"/>
          </a:p>
        </p:txBody>
      </p:sp>
      <p:sp>
        <p:nvSpPr>
          <p:cNvPr id="97291" name="Line 11"/>
          <p:cNvSpPr>
            <a:spLocks noChangeShapeType="1"/>
          </p:cNvSpPr>
          <p:nvPr/>
        </p:nvSpPr>
        <p:spPr bwMode="auto">
          <a:xfrm flipV="1">
            <a:off x="7696200" y="4876800"/>
            <a:ext cx="457200" cy="990600"/>
          </a:xfrm>
          <a:prstGeom prst="line">
            <a:avLst/>
          </a:prstGeom>
          <a:noFill/>
          <a:ln w="12700">
            <a:solidFill>
              <a:schemeClr val="tx1"/>
            </a:solidFill>
            <a:round/>
            <a:headEnd/>
            <a:tailEnd/>
          </a:ln>
          <a:effectLst/>
        </p:spPr>
        <p:txBody>
          <a:bodyPr/>
          <a:lstStyle/>
          <a:p>
            <a:endParaRPr lang="en-US"/>
          </a:p>
        </p:txBody>
      </p:sp>
      <p:sp>
        <p:nvSpPr>
          <p:cNvPr id="97292" name="Line 12"/>
          <p:cNvSpPr>
            <a:spLocks noChangeShapeType="1"/>
          </p:cNvSpPr>
          <p:nvPr/>
        </p:nvSpPr>
        <p:spPr bwMode="auto">
          <a:xfrm>
            <a:off x="8153400" y="4876800"/>
            <a:ext cx="457200" cy="990600"/>
          </a:xfrm>
          <a:prstGeom prst="line">
            <a:avLst/>
          </a:prstGeom>
          <a:noFill/>
          <a:ln w="12700">
            <a:solidFill>
              <a:schemeClr val="tx1"/>
            </a:solidFill>
            <a:round/>
            <a:headEnd/>
            <a:tailEnd/>
          </a:ln>
          <a:effectLst/>
        </p:spPr>
        <p:txBody>
          <a:bodyPr/>
          <a:lstStyle/>
          <a:p>
            <a:endParaRPr lang="en-US"/>
          </a:p>
        </p:txBody>
      </p:sp>
    </p:spTree>
  </p:cSld>
  <p:clrMapOvr>
    <a:masterClrMapping/>
  </p:clrMapOvr>
  <p:transition>
    <p:cover dir="lu"/>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a:xfrm>
            <a:off x="1181100" y="609600"/>
            <a:ext cx="7715250" cy="1828800"/>
          </a:xfrm>
        </p:spPr>
        <p:txBody>
          <a:bodyPr/>
          <a:lstStyle/>
          <a:p>
            <a:r>
              <a:rPr lang="en-US" dirty="0"/>
              <a:t>Other </a:t>
            </a:r>
            <a:r>
              <a:rPr lang="en-US" dirty="0" smtClean="0"/>
              <a:t>non traditional intelligence assessment examples.</a:t>
            </a:r>
            <a:endParaRPr lang="en-US" dirty="0"/>
          </a:p>
        </p:txBody>
      </p:sp>
      <p:sp>
        <p:nvSpPr>
          <p:cNvPr id="67587" name="Rectangle 3"/>
          <p:cNvSpPr>
            <a:spLocks noGrp="1" noChangeArrowheads="1"/>
          </p:cNvSpPr>
          <p:nvPr>
            <p:ph type="body" idx="1"/>
          </p:nvPr>
        </p:nvSpPr>
        <p:spPr>
          <a:xfrm>
            <a:off x="1157288" y="3429000"/>
            <a:ext cx="7791450" cy="2667000"/>
          </a:xfrm>
        </p:spPr>
        <p:txBody>
          <a:bodyPr/>
          <a:lstStyle/>
          <a:p>
            <a:endParaRPr lang="en-US" dirty="0"/>
          </a:p>
        </p:txBody>
      </p:sp>
    </p:spTree>
    <p:extLst>
      <p:ext uri="{BB962C8B-B14F-4D97-AF65-F5344CB8AC3E}">
        <p14:creationId xmlns:p14="http://schemas.microsoft.com/office/powerpoint/2010/main" val="1964525185"/>
      </p:ext>
    </p:extLst>
  </p:cSld>
  <p:clrMapOvr>
    <a:masterClrMapping/>
  </p:clrMapOvr>
  <p:transition>
    <p:cover dir="lu"/>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a:xfrm>
            <a:off x="1219200" y="0"/>
            <a:ext cx="7715250" cy="838200"/>
          </a:xfrm>
        </p:spPr>
        <p:txBody>
          <a:bodyPr/>
          <a:lstStyle/>
          <a:p>
            <a:r>
              <a:rPr lang="en-US"/>
              <a:t>Knowledge acquisition</a:t>
            </a:r>
          </a:p>
        </p:txBody>
      </p:sp>
      <p:sp>
        <p:nvSpPr>
          <p:cNvPr id="68611" name="Rectangle 3"/>
          <p:cNvSpPr>
            <a:spLocks noGrp="1" noChangeArrowheads="1"/>
          </p:cNvSpPr>
          <p:nvPr>
            <p:ph type="body" idx="1"/>
          </p:nvPr>
        </p:nvSpPr>
        <p:spPr>
          <a:xfrm>
            <a:off x="1157288" y="914400"/>
            <a:ext cx="7791450" cy="5181600"/>
          </a:xfrm>
        </p:spPr>
        <p:txBody>
          <a:bodyPr/>
          <a:lstStyle/>
          <a:p>
            <a:pPr>
              <a:buFont typeface="Monotype Sorts" pitchFamily="2" charset="2"/>
              <a:buNone/>
            </a:pPr>
            <a:r>
              <a:rPr lang="en-US" sz="2400"/>
              <a:t>Two ill-dressed people, one a haggard woman of middle years and the other a young man, sat around the fire where the  common meal was almost ready.  The mother, Tanith, peered at her son through the </a:t>
            </a:r>
            <a:r>
              <a:rPr lang="en-US" sz="2400" b="1" i="1" u="sng"/>
              <a:t>oam</a:t>
            </a:r>
            <a:r>
              <a:rPr lang="en-US" sz="2400"/>
              <a:t> of the bubbling stew.  It had been a long time since his last </a:t>
            </a:r>
            <a:r>
              <a:rPr lang="en-US" sz="2400" b="1" i="1" u="sng"/>
              <a:t>ceilidh</a:t>
            </a:r>
            <a:r>
              <a:rPr lang="en-US" sz="2400"/>
              <a:t>, and Tobar had changed greatly.  Where once he had seemed all legs and clumsy joints, he now was well formed and in control of his supple, young body.  As they ate, Tobar told of his past year, recreating for Tanith how he had wandered long and far in his quest to gain the skills he would need to be permitted to rejoin the tribe.  Then, all too soon, their brief </a:t>
            </a:r>
            <a:r>
              <a:rPr lang="en-US" sz="2400" b="1" i="1" u="sng"/>
              <a:t>ceilidh</a:t>
            </a:r>
            <a:r>
              <a:rPr lang="en-US" sz="2400"/>
              <a:t> ended, tobar walked over to touch his mother’s arm and quickly left.</a:t>
            </a:r>
            <a:endParaRPr lang="en-US" sz="2400" u="sng"/>
          </a:p>
        </p:txBody>
      </p:sp>
    </p:spTree>
    <p:extLst>
      <p:ext uri="{BB962C8B-B14F-4D97-AF65-F5344CB8AC3E}">
        <p14:creationId xmlns:p14="http://schemas.microsoft.com/office/powerpoint/2010/main" val="2689199896"/>
      </p:ext>
    </p:extLst>
  </p:cSld>
  <p:clrMapOvr>
    <a:masterClrMapping/>
  </p:clrMapOvr>
  <p:transition>
    <p:cover dir="lu"/>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pPr algn="ctr"/>
            <a:r>
              <a:rPr lang="en-US"/>
              <a:t>Testing Using Novel Problems</a:t>
            </a:r>
          </a:p>
        </p:txBody>
      </p:sp>
      <p:sp>
        <p:nvSpPr>
          <p:cNvPr id="30723" name="Rectangle 3"/>
          <p:cNvSpPr>
            <a:spLocks noGrp="1" noChangeArrowheads="1"/>
          </p:cNvSpPr>
          <p:nvPr>
            <p:ph type="body" idx="1"/>
          </p:nvPr>
        </p:nvSpPr>
        <p:spPr/>
        <p:txBody>
          <a:bodyPr/>
          <a:lstStyle/>
          <a:p>
            <a:pPr algn="ctr">
              <a:buFont typeface="Monotype Sorts" pitchFamily="2" charset="2"/>
              <a:buNone/>
            </a:pPr>
            <a:r>
              <a:rPr lang="en-US"/>
              <a:t>Calm  Storm</a:t>
            </a:r>
          </a:p>
        </p:txBody>
      </p:sp>
    </p:spTree>
    <p:extLst>
      <p:ext uri="{BB962C8B-B14F-4D97-AF65-F5344CB8AC3E}">
        <p14:creationId xmlns:p14="http://schemas.microsoft.com/office/powerpoint/2010/main" val="3291118992"/>
      </p:ext>
    </p:extLst>
  </p:cSld>
  <p:clrMapOvr>
    <a:masterClrMapping/>
  </p:clrMapOvr>
  <p:transition>
    <p:cover dir="lu"/>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pPr algn="ctr"/>
            <a:r>
              <a:rPr lang="en-US"/>
              <a:t>Testing Using Novel Problems</a:t>
            </a:r>
          </a:p>
        </p:txBody>
      </p:sp>
      <p:sp>
        <p:nvSpPr>
          <p:cNvPr id="35843" name="Rectangle 3"/>
          <p:cNvSpPr>
            <a:spLocks noGrp="1" noChangeArrowheads="1"/>
          </p:cNvSpPr>
          <p:nvPr>
            <p:ph type="body" idx="1"/>
          </p:nvPr>
        </p:nvSpPr>
        <p:spPr/>
        <p:txBody>
          <a:bodyPr/>
          <a:lstStyle/>
          <a:p>
            <a:pPr algn="ctr">
              <a:buFont typeface="Monotype Sorts" pitchFamily="2" charset="2"/>
              <a:buNone/>
            </a:pPr>
            <a:r>
              <a:rPr lang="en-US"/>
              <a:t>The Weather</a:t>
            </a:r>
          </a:p>
          <a:p>
            <a:pPr algn="ctr">
              <a:buFont typeface="Monotype Sorts" pitchFamily="2" charset="2"/>
              <a:buNone/>
            </a:pPr>
            <a:r>
              <a:rPr lang="en-US"/>
              <a:t>she’s</a:t>
            </a:r>
          </a:p>
        </p:txBody>
      </p:sp>
    </p:spTree>
    <p:extLst>
      <p:ext uri="{BB962C8B-B14F-4D97-AF65-F5344CB8AC3E}">
        <p14:creationId xmlns:p14="http://schemas.microsoft.com/office/powerpoint/2010/main" val="3456095323"/>
      </p:ext>
    </p:extLst>
  </p:cSld>
  <p:clrMapOvr>
    <a:masterClrMapping/>
  </p:clrMapOv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pPr algn="ctr"/>
            <a:r>
              <a:rPr lang="en-US"/>
              <a:t>Testing Using Novel Problems</a:t>
            </a:r>
          </a:p>
        </p:txBody>
      </p:sp>
      <p:sp>
        <p:nvSpPr>
          <p:cNvPr id="32771" name="Rectangle 3"/>
          <p:cNvSpPr>
            <a:spLocks noGrp="1" noChangeArrowheads="1"/>
          </p:cNvSpPr>
          <p:nvPr>
            <p:ph type="body" idx="1"/>
          </p:nvPr>
        </p:nvSpPr>
        <p:spPr/>
        <p:txBody>
          <a:bodyPr/>
          <a:lstStyle/>
          <a:p>
            <a:pPr algn="ctr">
              <a:buFont typeface="Monotype Sorts" pitchFamily="2" charset="2"/>
              <a:buNone/>
            </a:pPr>
            <a:r>
              <a:rPr lang="en-US"/>
              <a:t>ST  THE  ORY</a:t>
            </a:r>
          </a:p>
        </p:txBody>
      </p:sp>
    </p:spTree>
    <p:extLst>
      <p:ext uri="{BB962C8B-B14F-4D97-AF65-F5344CB8AC3E}">
        <p14:creationId xmlns:p14="http://schemas.microsoft.com/office/powerpoint/2010/main" val="4204511859"/>
      </p:ext>
    </p:extLst>
  </p:cSld>
  <p:clrMapOvr>
    <a:masterClrMapping/>
  </p:clrMapOv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381000"/>
            <a:ext cx="7715250" cy="1143000"/>
          </a:xfrm>
        </p:spPr>
        <p:txBody>
          <a:bodyPr/>
          <a:lstStyle/>
          <a:p>
            <a:pPr algn="ctr"/>
            <a:r>
              <a:rPr lang="en-US" dirty="0" smtClean="0"/>
              <a:t>Miller Analogy Test (MAT)</a:t>
            </a:r>
            <a:endParaRPr lang="en-US" dirty="0"/>
          </a:p>
        </p:txBody>
      </p:sp>
      <p:sp>
        <p:nvSpPr>
          <p:cNvPr id="3" name="Content Placeholder 2"/>
          <p:cNvSpPr>
            <a:spLocks noGrp="1"/>
          </p:cNvSpPr>
          <p:nvPr>
            <p:ph idx="1"/>
          </p:nvPr>
        </p:nvSpPr>
        <p:spPr>
          <a:xfrm>
            <a:off x="1157288" y="1828800"/>
            <a:ext cx="7791450" cy="4267200"/>
          </a:xfrm>
        </p:spPr>
        <p:txBody>
          <a:bodyPr/>
          <a:lstStyle/>
          <a:p>
            <a:r>
              <a:rPr lang="en-US" dirty="0" smtClean="0"/>
              <a:t>Developed 1914 by WS Miller</a:t>
            </a:r>
          </a:p>
          <a:p>
            <a:r>
              <a:rPr lang="en-US" dirty="0" smtClean="0"/>
              <a:t>Computerized 2007</a:t>
            </a:r>
          </a:p>
          <a:p>
            <a:r>
              <a:rPr lang="en-US" dirty="0" smtClean="0"/>
              <a:t>120 questions in 60 minutes</a:t>
            </a:r>
          </a:p>
          <a:p>
            <a:r>
              <a:rPr lang="en-US" dirty="0" smtClean="0"/>
              <a:t>May be used to replace GRE score</a:t>
            </a:r>
          </a:p>
        </p:txBody>
      </p:sp>
    </p:spTree>
    <p:extLst>
      <p:ext uri="{BB962C8B-B14F-4D97-AF65-F5344CB8AC3E}">
        <p14:creationId xmlns:p14="http://schemas.microsoft.com/office/powerpoint/2010/main" val="2822089991"/>
      </p:ext>
    </p:extLst>
  </p:cSld>
  <p:clrMapOvr>
    <a:masterClrMapping/>
  </p:clrMapOvr>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an analogy:</a:t>
            </a:r>
            <a:endParaRPr lang="en-US" dirty="0"/>
          </a:p>
        </p:txBody>
      </p:sp>
      <p:sp>
        <p:nvSpPr>
          <p:cNvPr id="3" name="Content Placeholder 2"/>
          <p:cNvSpPr>
            <a:spLocks noGrp="1"/>
          </p:cNvSpPr>
          <p:nvPr>
            <p:ph idx="1"/>
          </p:nvPr>
        </p:nvSpPr>
        <p:spPr/>
        <p:txBody>
          <a:bodyPr/>
          <a:lstStyle/>
          <a:p>
            <a:pPr>
              <a:buNone/>
            </a:pPr>
            <a:r>
              <a:rPr lang="en-US" dirty="0" smtClean="0"/>
              <a:t>An </a:t>
            </a:r>
            <a:r>
              <a:rPr lang="en-US" b="1" i="1" dirty="0" smtClean="0"/>
              <a:t>analogy is a way of showing that two</a:t>
            </a:r>
          </a:p>
          <a:p>
            <a:pPr>
              <a:buNone/>
            </a:pPr>
            <a:r>
              <a:rPr lang="en-US" dirty="0" smtClean="0"/>
              <a:t>situations share a </a:t>
            </a:r>
            <a:r>
              <a:rPr lang="en-US" b="1" dirty="0" smtClean="0"/>
              <a:t>relational structure by</a:t>
            </a:r>
          </a:p>
          <a:p>
            <a:pPr>
              <a:buNone/>
            </a:pPr>
            <a:r>
              <a:rPr lang="en-US" dirty="0" smtClean="0"/>
              <a:t>identifying a </a:t>
            </a:r>
            <a:r>
              <a:rPr lang="en-US" b="1" dirty="0" smtClean="0"/>
              <a:t>sameness in the relationship</a:t>
            </a:r>
          </a:p>
          <a:p>
            <a:pPr>
              <a:buNone/>
            </a:pPr>
            <a:r>
              <a:rPr lang="en-US" b="1" dirty="0" smtClean="0"/>
              <a:t>despite surface differences.</a:t>
            </a:r>
            <a:endParaRPr lang="en-US" dirty="0"/>
          </a:p>
        </p:txBody>
      </p:sp>
    </p:spTree>
    <p:extLst>
      <p:ext uri="{BB962C8B-B14F-4D97-AF65-F5344CB8AC3E}">
        <p14:creationId xmlns:p14="http://schemas.microsoft.com/office/powerpoint/2010/main" val="608480138"/>
      </p:ext>
    </p:extLst>
  </p:cSld>
  <p:clrMapOvr>
    <a:masterClrMapping/>
  </p:clrMapOvr>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pPr algn="ctr"/>
            <a:r>
              <a:rPr lang="en-US" dirty="0" smtClean="0"/>
              <a:t>Traditional Analogies</a:t>
            </a:r>
            <a:endParaRPr lang="en-US" dirty="0"/>
          </a:p>
        </p:txBody>
      </p:sp>
      <p:sp>
        <p:nvSpPr>
          <p:cNvPr id="37891" name="Rectangle 3"/>
          <p:cNvSpPr>
            <a:spLocks noGrp="1" noChangeArrowheads="1"/>
          </p:cNvSpPr>
          <p:nvPr>
            <p:ph type="body" idx="1"/>
          </p:nvPr>
        </p:nvSpPr>
        <p:spPr/>
        <p:txBody>
          <a:bodyPr/>
          <a:lstStyle/>
          <a:p>
            <a:pPr>
              <a:buFont typeface="Monotype Sorts" pitchFamily="2" charset="2"/>
              <a:buNone/>
            </a:pPr>
            <a:r>
              <a:rPr lang="en-US"/>
              <a:t>Einstein is to Relativity as</a:t>
            </a:r>
          </a:p>
          <a:p>
            <a:pPr>
              <a:buFont typeface="Monotype Sorts" pitchFamily="2" charset="2"/>
              <a:buNone/>
            </a:pPr>
            <a:r>
              <a:rPr lang="en-US"/>
              <a:t>Darwin is to:</a:t>
            </a:r>
          </a:p>
          <a:p>
            <a:pPr>
              <a:buFont typeface="Monotype Sorts" pitchFamily="2" charset="2"/>
              <a:buNone/>
            </a:pPr>
            <a:r>
              <a:rPr lang="en-US"/>
              <a:t>Gravity/Planetary orbits/Evolution/Magnetism</a:t>
            </a:r>
          </a:p>
        </p:txBody>
      </p:sp>
    </p:spTree>
    <p:extLst>
      <p:ext uri="{BB962C8B-B14F-4D97-AF65-F5344CB8AC3E}">
        <p14:creationId xmlns:p14="http://schemas.microsoft.com/office/powerpoint/2010/main" val="2957355635"/>
      </p:ext>
    </p:extLst>
  </p:cSld>
  <p:clrMapOvr>
    <a:masterClrMapping/>
  </p:clrMapOvr>
  <p:transition>
    <p:cover dir="lu"/>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a:xfrm>
            <a:off x="1143000" y="0"/>
            <a:ext cx="7715250" cy="1143000"/>
          </a:xfrm>
        </p:spPr>
        <p:txBody>
          <a:bodyPr/>
          <a:lstStyle/>
          <a:p>
            <a:pPr algn="ctr"/>
            <a:r>
              <a:rPr lang="en-US" sz="3600" dirty="0"/>
              <a:t>Comprehensive Test of Nonverbal Intelligence (</a:t>
            </a:r>
            <a:r>
              <a:rPr lang="en-US" sz="3600" dirty="0" smtClean="0"/>
              <a:t>CTONI-2)</a:t>
            </a:r>
            <a:endParaRPr lang="en-US" sz="3600" dirty="0"/>
          </a:p>
        </p:txBody>
      </p:sp>
      <p:sp>
        <p:nvSpPr>
          <p:cNvPr id="59395" name="Rectangle 3"/>
          <p:cNvSpPr>
            <a:spLocks noGrp="1" noChangeArrowheads="1"/>
          </p:cNvSpPr>
          <p:nvPr>
            <p:ph type="body" idx="1"/>
          </p:nvPr>
        </p:nvSpPr>
        <p:spPr>
          <a:xfrm>
            <a:off x="1157288" y="1295400"/>
            <a:ext cx="7791450" cy="4800600"/>
          </a:xfrm>
        </p:spPr>
        <p:txBody>
          <a:bodyPr/>
          <a:lstStyle/>
          <a:p>
            <a:r>
              <a:rPr lang="en-US" dirty="0" smtClean="0"/>
              <a:t>“elimination of cultural, gender and linguistic bias”</a:t>
            </a:r>
          </a:p>
          <a:p>
            <a:r>
              <a:rPr lang="en-US" dirty="0" smtClean="0"/>
              <a:t>Used </a:t>
            </a:r>
            <a:r>
              <a:rPr lang="en-US" dirty="0"/>
              <a:t>with individuals with difficulty in language or fine motor skills</a:t>
            </a:r>
          </a:p>
          <a:p>
            <a:r>
              <a:rPr lang="en-US" dirty="0"/>
              <a:t>Ages 6 through 90 </a:t>
            </a:r>
            <a:r>
              <a:rPr lang="en-US" dirty="0" smtClean="0"/>
              <a:t>years</a:t>
            </a:r>
          </a:p>
          <a:p>
            <a:r>
              <a:rPr lang="en-US" dirty="0" smtClean="0"/>
              <a:t>2009 </a:t>
            </a:r>
            <a:endParaRPr lang="en-US" dirty="0"/>
          </a:p>
          <a:p>
            <a:r>
              <a:rPr lang="en-US" dirty="0" smtClean="0"/>
              <a:t>Untimed (approximately 1 hour)</a:t>
            </a:r>
            <a:endParaRPr lang="en-US" dirty="0"/>
          </a:p>
          <a:p>
            <a:r>
              <a:rPr lang="en-US" dirty="0"/>
              <a:t>Cost = </a:t>
            </a:r>
            <a:r>
              <a:rPr lang="en-US" dirty="0" smtClean="0"/>
              <a:t>$426</a:t>
            </a:r>
            <a:endParaRPr lang="en-US" dirty="0"/>
          </a:p>
        </p:txBody>
      </p:sp>
    </p:spTree>
  </p:cSld>
  <p:clrMapOvr>
    <a:masterClrMapping/>
  </p:clrMapOvr>
  <p:transition>
    <p:cover dir="lu"/>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pPr algn="ctr"/>
            <a:r>
              <a:rPr lang="en-US"/>
              <a:t>Novel Analogies</a:t>
            </a:r>
          </a:p>
        </p:txBody>
      </p:sp>
      <p:sp>
        <p:nvSpPr>
          <p:cNvPr id="29699" name="Rectangle 3"/>
          <p:cNvSpPr>
            <a:spLocks noGrp="1" noChangeArrowheads="1"/>
          </p:cNvSpPr>
          <p:nvPr>
            <p:ph type="body" idx="1"/>
          </p:nvPr>
        </p:nvSpPr>
        <p:spPr/>
        <p:txBody>
          <a:bodyPr/>
          <a:lstStyle/>
          <a:p>
            <a:pPr>
              <a:buFont typeface="Monotype Sorts" pitchFamily="2" charset="2"/>
              <a:buNone/>
            </a:pPr>
            <a:r>
              <a:rPr lang="en-US"/>
              <a:t>Toasters write cookbooks</a:t>
            </a:r>
          </a:p>
          <a:p>
            <a:pPr>
              <a:buFont typeface="Monotype Sorts" pitchFamily="2" charset="2"/>
              <a:buNone/>
            </a:pPr>
            <a:r>
              <a:rPr lang="en-US"/>
              <a:t>	Spatula is to Utensil</a:t>
            </a:r>
          </a:p>
          <a:p>
            <a:pPr>
              <a:buFont typeface="Monotype Sorts" pitchFamily="2" charset="2"/>
              <a:buNone/>
            </a:pPr>
            <a:r>
              <a:rPr lang="en-US"/>
              <a:t>	as toaster is to:</a:t>
            </a:r>
          </a:p>
          <a:p>
            <a:pPr>
              <a:buFont typeface="Monotype Sorts" pitchFamily="2" charset="2"/>
              <a:buNone/>
            </a:pPr>
            <a:r>
              <a:rPr lang="en-US"/>
              <a:t>	writer/appliance/bread/book</a:t>
            </a:r>
          </a:p>
        </p:txBody>
      </p:sp>
    </p:spTree>
    <p:extLst>
      <p:ext uri="{BB962C8B-B14F-4D97-AF65-F5344CB8AC3E}">
        <p14:creationId xmlns:p14="http://schemas.microsoft.com/office/powerpoint/2010/main" val="3006800527"/>
      </p:ext>
    </p:extLst>
  </p:cSld>
  <p:clrMapOvr>
    <a:masterClrMapping/>
  </p:clrMapOvr>
  <p:transition>
    <p:cover dir="lu"/>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pPr algn="ctr"/>
            <a:r>
              <a:rPr lang="en-US"/>
              <a:t>Novel Analogies</a:t>
            </a:r>
          </a:p>
        </p:txBody>
      </p:sp>
      <p:sp>
        <p:nvSpPr>
          <p:cNvPr id="39939" name="Rectangle 3"/>
          <p:cNvSpPr>
            <a:spLocks noGrp="1" noChangeArrowheads="1"/>
          </p:cNvSpPr>
          <p:nvPr>
            <p:ph type="body" idx="1"/>
          </p:nvPr>
        </p:nvSpPr>
        <p:spPr/>
        <p:txBody>
          <a:bodyPr/>
          <a:lstStyle/>
          <a:p>
            <a:pPr>
              <a:buFont typeface="Monotype Sorts" pitchFamily="2" charset="2"/>
              <a:buNone/>
            </a:pPr>
            <a:r>
              <a:rPr lang="en-US"/>
              <a:t>Villains are lovable</a:t>
            </a:r>
          </a:p>
          <a:p>
            <a:pPr>
              <a:buFont typeface="Monotype Sorts" pitchFamily="2" charset="2"/>
              <a:buNone/>
            </a:pPr>
            <a:r>
              <a:rPr lang="en-US"/>
              <a:t>	Hero is to admiration</a:t>
            </a:r>
          </a:p>
          <a:p>
            <a:pPr>
              <a:buFont typeface="Monotype Sorts" pitchFamily="2" charset="2"/>
              <a:buNone/>
            </a:pPr>
            <a:r>
              <a:rPr lang="en-US"/>
              <a:t>	as villain is to:</a:t>
            </a:r>
          </a:p>
          <a:p>
            <a:pPr>
              <a:buFont typeface="Monotype Sorts" pitchFamily="2" charset="2"/>
              <a:buNone/>
            </a:pPr>
            <a:r>
              <a:rPr lang="en-US"/>
              <a:t>	contempt/affection/cruel/kind</a:t>
            </a:r>
          </a:p>
        </p:txBody>
      </p:sp>
    </p:spTree>
    <p:extLst>
      <p:ext uri="{BB962C8B-B14F-4D97-AF65-F5344CB8AC3E}">
        <p14:creationId xmlns:p14="http://schemas.microsoft.com/office/powerpoint/2010/main" val="2320099969"/>
      </p:ext>
    </p:extLst>
  </p:cSld>
  <p:clrMapOvr>
    <a:masterClrMapping/>
  </p:clrMapOvr>
  <p:transition>
    <p:cover dir="lu"/>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p:cNvSpPr>
            <a:spLocks noGrp="1" noChangeArrowheads="1"/>
          </p:cNvSpPr>
          <p:nvPr>
            <p:ph type="title"/>
          </p:nvPr>
        </p:nvSpPr>
        <p:spPr/>
        <p:txBody>
          <a:bodyPr/>
          <a:lstStyle/>
          <a:p>
            <a:r>
              <a:rPr lang="en-US"/>
              <a:t>Remote Associates Test (RAT)</a:t>
            </a:r>
          </a:p>
        </p:txBody>
      </p:sp>
      <p:sp>
        <p:nvSpPr>
          <p:cNvPr id="98307" name="Rectangle 3"/>
          <p:cNvSpPr>
            <a:spLocks noGrp="1" noChangeArrowheads="1"/>
          </p:cNvSpPr>
          <p:nvPr>
            <p:ph type="body" idx="1"/>
          </p:nvPr>
        </p:nvSpPr>
        <p:spPr/>
        <p:txBody>
          <a:bodyPr/>
          <a:lstStyle/>
          <a:p>
            <a:pPr>
              <a:buFont typeface="Monotype Sorts" pitchFamily="2" charset="2"/>
              <a:buNone/>
            </a:pPr>
            <a:r>
              <a:rPr lang="en-US"/>
              <a:t>Mednick and Mednick</a:t>
            </a:r>
          </a:p>
          <a:p>
            <a:pPr>
              <a:buFont typeface="Monotype Sorts" pitchFamily="2" charset="2"/>
              <a:buNone/>
            </a:pPr>
            <a:r>
              <a:rPr lang="en-US"/>
              <a:t>1967</a:t>
            </a:r>
          </a:p>
          <a:p>
            <a:pPr>
              <a:buFont typeface="Monotype Sorts" pitchFamily="2" charset="2"/>
              <a:buNone/>
            </a:pPr>
            <a:r>
              <a:rPr lang="en-US"/>
              <a:t>Creativity = “ability to see relationships between ideas that are remote from each other”</a:t>
            </a:r>
          </a:p>
        </p:txBody>
      </p:sp>
    </p:spTree>
  </p:cSld>
  <p:clrMapOvr>
    <a:masterClrMapping/>
  </p:clrMapOvr>
  <p:transition>
    <p:cover dir="lu"/>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Grp="1" noChangeArrowheads="1"/>
          </p:cNvSpPr>
          <p:nvPr>
            <p:ph type="title"/>
          </p:nvPr>
        </p:nvSpPr>
        <p:spPr>
          <a:xfrm>
            <a:off x="1143000" y="0"/>
            <a:ext cx="7715250" cy="914400"/>
          </a:xfrm>
        </p:spPr>
        <p:txBody>
          <a:bodyPr/>
          <a:lstStyle/>
          <a:p>
            <a:pPr algn="ctr"/>
            <a:r>
              <a:rPr lang="en-US"/>
              <a:t>Remote Associates</a:t>
            </a:r>
          </a:p>
        </p:txBody>
      </p:sp>
      <p:sp>
        <p:nvSpPr>
          <p:cNvPr id="99331" name="Rectangle 3"/>
          <p:cNvSpPr>
            <a:spLocks noGrp="1" noChangeArrowheads="1"/>
          </p:cNvSpPr>
          <p:nvPr>
            <p:ph type="body" idx="1"/>
          </p:nvPr>
        </p:nvSpPr>
        <p:spPr>
          <a:xfrm>
            <a:off x="1157288" y="1066800"/>
            <a:ext cx="7791450" cy="5029200"/>
          </a:xfrm>
        </p:spPr>
        <p:txBody>
          <a:bodyPr/>
          <a:lstStyle/>
          <a:p>
            <a:pPr>
              <a:lnSpc>
                <a:spcPct val="90000"/>
              </a:lnSpc>
              <a:buFont typeface="Monotype Sorts" pitchFamily="2" charset="2"/>
              <a:buNone/>
            </a:pPr>
            <a:r>
              <a:rPr lang="en-US"/>
              <a:t>Rough		Resistance		Beer</a:t>
            </a:r>
          </a:p>
          <a:p>
            <a:pPr>
              <a:lnSpc>
                <a:spcPct val="90000"/>
              </a:lnSpc>
              <a:buFont typeface="Monotype Sorts" pitchFamily="2" charset="2"/>
              <a:buNone/>
            </a:pPr>
            <a:r>
              <a:rPr lang="en-US"/>
              <a:t>Charming		Student		Valiant</a:t>
            </a:r>
          </a:p>
          <a:p>
            <a:pPr>
              <a:lnSpc>
                <a:spcPct val="90000"/>
              </a:lnSpc>
              <a:buFont typeface="Monotype Sorts" pitchFamily="2" charset="2"/>
              <a:buNone/>
            </a:pPr>
            <a:r>
              <a:rPr lang="en-US"/>
              <a:t>Foot			Catcher		Hot</a:t>
            </a:r>
          </a:p>
          <a:p>
            <a:pPr>
              <a:lnSpc>
                <a:spcPct val="90000"/>
              </a:lnSpc>
              <a:buFont typeface="Monotype Sorts" pitchFamily="2" charset="2"/>
              <a:buNone/>
            </a:pPr>
            <a:r>
              <a:rPr lang="en-US"/>
              <a:t>Hearted		Feet			Bitter</a:t>
            </a:r>
          </a:p>
          <a:p>
            <a:pPr>
              <a:lnSpc>
                <a:spcPct val="90000"/>
              </a:lnSpc>
              <a:buFont typeface="Monotype Sorts" pitchFamily="2" charset="2"/>
              <a:buNone/>
            </a:pPr>
            <a:r>
              <a:rPr lang="en-US"/>
              <a:t>Dark			Shot			Sun</a:t>
            </a:r>
          </a:p>
          <a:p>
            <a:pPr>
              <a:lnSpc>
                <a:spcPct val="90000"/>
              </a:lnSpc>
              <a:buFont typeface="Monotype Sorts" pitchFamily="2" charset="2"/>
              <a:buNone/>
            </a:pPr>
            <a:r>
              <a:rPr lang="en-US"/>
              <a:t>Canadian		Golf			Sandwich</a:t>
            </a:r>
          </a:p>
          <a:p>
            <a:pPr>
              <a:lnSpc>
                <a:spcPct val="90000"/>
              </a:lnSpc>
              <a:buFont typeface="Monotype Sorts" pitchFamily="2" charset="2"/>
              <a:buNone/>
            </a:pPr>
            <a:r>
              <a:rPr lang="en-US"/>
              <a:t>Tug			Gravy		Show</a:t>
            </a:r>
          </a:p>
          <a:p>
            <a:pPr>
              <a:lnSpc>
                <a:spcPct val="90000"/>
              </a:lnSpc>
              <a:buFont typeface="Monotype Sorts" pitchFamily="2" charset="2"/>
              <a:buNone/>
            </a:pPr>
            <a:r>
              <a:rPr lang="en-US"/>
              <a:t>Attorney		Self			Spending</a:t>
            </a:r>
          </a:p>
          <a:p>
            <a:pPr>
              <a:lnSpc>
                <a:spcPct val="90000"/>
              </a:lnSpc>
              <a:buFont typeface="Monotype Sorts" pitchFamily="2" charset="2"/>
              <a:buNone/>
            </a:pPr>
            <a:r>
              <a:rPr lang="en-US"/>
              <a:t>Magic		Pitch			Power</a:t>
            </a:r>
          </a:p>
        </p:txBody>
      </p:sp>
    </p:spTree>
  </p:cSld>
  <p:clrMapOvr>
    <a:masterClrMapping/>
  </p:clrMapOvr>
  <p:transition>
    <p:cover dir="lu"/>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2"/>
          <p:cNvSpPr>
            <a:spLocks noGrp="1" noChangeArrowheads="1"/>
          </p:cNvSpPr>
          <p:nvPr>
            <p:ph type="title"/>
          </p:nvPr>
        </p:nvSpPr>
        <p:spPr/>
        <p:txBody>
          <a:bodyPr/>
          <a:lstStyle/>
          <a:p>
            <a:endParaRPr lang="en-US"/>
          </a:p>
        </p:txBody>
      </p:sp>
      <p:sp>
        <p:nvSpPr>
          <p:cNvPr id="104451" name="Rectangle 3"/>
          <p:cNvSpPr>
            <a:spLocks noGrp="1" noChangeArrowheads="1"/>
          </p:cNvSpPr>
          <p:nvPr>
            <p:ph type="body" idx="1"/>
          </p:nvPr>
        </p:nvSpPr>
        <p:spPr/>
        <p:txBody>
          <a:bodyPr/>
          <a:lstStyle/>
          <a:p>
            <a:endParaRPr lang="en-US"/>
          </a:p>
        </p:txBody>
      </p:sp>
    </p:spTree>
  </p:cSld>
  <p:clrMapOvr>
    <a:masterClrMapping/>
  </p:clrMapOvr>
  <p:transition>
    <p:cover dir="lu"/>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a:xfrm>
            <a:off x="1143000" y="0"/>
            <a:ext cx="7715250" cy="1143000"/>
          </a:xfrm>
        </p:spPr>
        <p:txBody>
          <a:bodyPr/>
          <a:lstStyle/>
          <a:p>
            <a:r>
              <a:rPr lang="en-US"/>
              <a:t>Scores available:</a:t>
            </a:r>
          </a:p>
        </p:txBody>
      </p:sp>
      <p:sp>
        <p:nvSpPr>
          <p:cNvPr id="60419" name="Rectangle 3"/>
          <p:cNvSpPr>
            <a:spLocks noGrp="1" noChangeArrowheads="1"/>
          </p:cNvSpPr>
          <p:nvPr>
            <p:ph type="body" idx="1"/>
          </p:nvPr>
        </p:nvSpPr>
        <p:spPr>
          <a:xfrm>
            <a:off x="1157288" y="1447800"/>
            <a:ext cx="7791450" cy="4648200"/>
          </a:xfrm>
        </p:spPr>
        <p:txBody>
          <a:bodyPr/>
          <a:lstStyle/>
          <a:p>
            <a:r>
              <a:rPr lang="en-US"/>
              <a:t>Analogical reasoning</a:t>
            </a:r>
          </a:p>
          <a:p>
            <a:r>
              <a:rPr lang="en-US"/>
              <a:t>Categorical classification</a:t>
            </a:r>
          </a:p>
          <a:p>
            <a:r>
              <a:rPr lang="en-US"/>
              <a:t>Sequential reasoning</a:t>
            </a:r>
          </a:p>
          <a:p>
            <a:pPr>
              <a:buFont typeface="Monotype Sorts" pitchFamily="2" charset="2"/>
              <a:buNone/>
            </a:pPr>
            <a:r>
              <a:rPr lang="en-US"/>
              <a:t>			BASED ON:</a:t>
            </a:r>
          </a:p>
          <a:p>
            <a:pPr>
              <a:buFont typeface="Monotype Sorts" pitchFamily="2" charset="2"/>
              <a:buNone/>
            </a:pPr>
            <a:r>
              <a:rPr lang="en-US"/>
              <a:t>	-- Pictorial objects</a:t>
            </a:r>
          </a:p>
          <a:p>
            <a:pPr>
              <a:buFont typeface="Monotype Sorts" pitchFamily="2" charset="2"/>
              <a:buNone/>
            </a:pPr>
            <a:r>
              <a:rPr lang="en-US"/>
              <a:t>	-- Geometric designs</a:t>
            </a:r>
          </a:p>
          <a:p>
            <a:pPr>
              <a:buFont typeface="Monotype Sorts" pitchFamily="2" charset="2"/>
              <a:buNone/>
            </a:pPr>
            <a:r>
              <a:rPr lang="en-US"/>
              <a:t>Reliability on all at least .80</a:t>
            </a:r>
          </a:p>
        </p:txBody>
      </p:sp>
    </p:spTree>
  </p:cSld>
  <p:clrMapOvr>
    <a:masterClrMapping/>
  </p:clrMapOvr>
  <p:transition>
    <p:cover dir="lu"/>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a:xfrm>
            <a:off x="1143000" y="0"/>
            <a:ext cx="7715250" cy="914400"/>
          </a:xfrm>
        </p:spPr>
        <p:txBody>
          <a:bodyPr/>
          <a:lstStyle/>
          <a:p>
            <a:r>
              <a:rPr lang="en-US"/>
              <a:t>Analogical Reasoning - pictorial</a:t>
            </a:r>
          </a:p>
        </p:txBody>
      </p:sp>
      <p:sp>
        <p:nvSpPr>
          <p:cNvPr id="61443" name="Rectangle 3"/>
          <p:cNvSpPr>
            <a:spLocks noGrp="1" noChangeArrowheads="1"/>
          </p:cNvSpPr>
          <p:nvPr>
            <p:ph type="body" idx="1"/>
          </p:nvPr>
        </p:nvSpPr>
        <p:spPr>
          <a:xfrm>
            <a:off x="1157288" y="1219200"/>
            <a:ext cx="7791450" cy="5410200"/>
          </a:xfrm>
        </p:spPr>
        <p:txBody>
          <a:bodyPr/>
          <a:lstStyle/>
          <a:p>
            <a:pPr>
              <a:buFont typeface="Monotype Sorts" pitchFamily="2" charset="2"/>
              <a:buNone/>
            </a:pPr>
            <a:endParaRPr lang="en-US"/>
          </a:p>
        </p:txBody>
      </p:sp>
      <p:pic>
        <p:nvPicPr>
          <p:cNvPr id="61444" name="Picture 4" descr="CTONI-1"/>
          <p:cNvPicPr>
            <a:picLocks noChangeAspect="1" noChangeArrowheads="1"/>
          </p:cNvPicPr>
          <p:nvPr/>
        </p:nvPicPr>
        <p:blipFill>
          <a:blip r:embed="rId2" cstate="print"/>
          <a:srcRect/>
          <a:stretch>
            <a:fillRect/>
          </a:stretch>
        </p:blipFill>
        <p:spPr bwMode="auto">
          <a:xfrm>
            <a:off x="1752600" y="1371600"/>
            <a:ext cx="7162800" cy="4902200"/>
          </a:xfrm>
          <a:prstGeom prst="rect">
            <a:avLst/>
          </a:prstGeom>
          <a:noFill/>
        </p:spPr>
      </p:pic>
    </p:spTree>
  </p:cSld>
  <p:clrMapOvr>
    <a:masterClrMapping/>
  </p:clrMapOvr>
  <p:transition>
    <p:cover dir="lu"/>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a:xfrm>
            <a:off x="1143000" y="0"/>
            <a:ext cx="7715250" cy="914400"/>
          </a:xfrm>
        </p:spPr>
        <p:txBody>
          <a:bodyPr/>
          <a:lstStyle/>
          <a:p>
            <a:r>
              <a:rPr lang="en-US" sz="4000"/>
              <a:t>Analogical Reasoning - geometric</a:t>
            </a:r>
          </a:p>
        </p:txBody>
      </p:sp>
      <p:sp>
        <p:nvSpPr>
          <p:cNvPr id="62467" name="Rectangle 3"/>
          <p:cNvSpPr>
            <a:spLocks noGrp="1" noChangeArrowheads="1"/>
          </p:cNvSpPr>
          <p:nvPr>
            <p:ph type="body" idx="1"/>
          </p:nvPr>
        </p:nvSpPr>
        <p:spPr>
          <a:xfrm>
            <a:off x="1157288" y="1219200"/>
            <a:ext cx="7791450" cy="5410200"/>
          </a:xfrm>
        </p:spPr>
        <p:txBody>
          <a:bodyPr/>
          <a:lstStyle/>
          <a:p>
            <a:pPr>
              <a:buFont typeface="Monotype Sorts" pitchFamily="2" charset="2"/>
              <a:buNone/>
            </a:pPr>
            <a:endParaRPr lang="en-US"/>
          </a:p>
        </p:txBody>
      </p:sp>
      <p:pic>
        <p:nvPicPr>
          <p:cNvPr id="62468" name="Picture 4" descr="ctoni-2"/>
          <p:cNvPicPr>
            <a:picLocks noChangeAspect="1" noChangeArrowheads="1"/>
          </p:cNvPicPr>
          <p:nvPr/>
        </p:nvPicPr>
        <p:blipFill>
          <a:blip r:embed="rId2" cstate="print"/>
          <a:srcRect/>
          <a:stretch>
            <a:fillRect/>
          </a:stretch>
        </p:blipFill>
        <p:spPr bwMode="auto">
          <a:xfrm>
            <a:off x="1524000" y="1524000"/>
            <a:ext cx="7315200" cy="4940300"/>
          </a:xfrm>
          <a:prstGeom prst="rect">
            <a:avLst/>
          </a:prstGeom>
          <a:noFill/>
        </p:spPr>
      </p:pic>
    </p:spTree>
  </p:cSld>
  <p:clrMapOvr>
    <a:masterClrMapping/>
  </p:clrMapOvr>
  <p:transition>
    <p:cover dir="lu"/>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a:xfrm>
            <a:off x="1143000" y="0"/>
            <a:ext cx="7715250" cy="914400"/>
          </a:xfrm>
        </p:spPr>
        <p:txBody>
          <a:bodyPr/>
          <a:lstStyle/>
          <a:p>
            <a:r>
              <a:rPr lang="en-US" sz="4000"/>
              <a:t>Categorical classification - pictorial</a:t>
            </a:r>
          </a:p>
        </p:txBody>
      </p:sp>
      <p:sp>
        <p:nvSpPr>
          <p:cNvPr id="63491" name="Rectangle 3"/>
          <p:cNvSpPr>
            <a:spLocks noGrp="1" noChangeArrowheads="1"/>
          </p:cNvSpPr>
          <p:nvPr>
            <p:ph type="body" idx="1"/>
          </p:nvPr>
        </p:nvSpPr>
        <p:spPr>
          <a:xfrm>
            <a:off x="1157288" y="1219200"/>
            <a:ext cx="7791450" cy="5410200"/>
          </a:xfrm>
        </p:spPr>
        <p:txBody>
          <a:bodyPr/>
          <a:lstStyle/>
          <a:p>
            <a:pPr>
              <a:buFont typeface="Monotype Sorts" pitchFamily="2" charset="2"/>
              <a:buNone/>
            </a:pPr>
            <a:endParaRPr lang="en-US"/>
          </a:p>
        </p:txBody>
      </p:sp>
      <p:pic>
        <p:nvPicPr>
          <p:cNvPr id="63492" name="Picture 4" descr="ctoni-3"/>
          <p:cNvPicPr>
            <a:picLocks noChangeAspect="1" noChangeArrowheads="1"/>
          </p:cNvPicPr>
          <p:nvPr/>
        </p:nvPicPr>
        <p:blipFill>
          <a:blip r:embed="rId2" cstate="print"/>
          <a:srcRect/>
          <a:stretch>
            <a:fillRect/>
          </a:stretch>
        </p:blipFill>
        <p:spPr bwMode="auto">
          <a:xfrm>
            <a:off x="1219200" y="1066800"/>
            <a:ext cx="7924800" cy="5495925"/>
          </a:xfrm>
          <a:prstGeom prst="rect">
            <a:avLst/>
          </a:prstGeom>
          <a:noFill/>
        </p:spPr>
      </p:pic>
    </p:spTree>
  </p:cSld>
  <p:clrMapOvr>
    <a:masterClrMapping/>
  </p:clrMapOvr>
  <p:transition>
    <p:cover dir="lu"/>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a:xfrm>
            <a:off x="1143000" y="0"/>
            <a:ext cx="7715250" cy="914400"/>
          </a:xfrm>
        </p:spPr>
        <p:txBody>
          <a:bodyPr/>
          <a:lstStyle/>
          <a:p>
            <a:r>
              <a:rPr lang="en-US" sz="3800"/>
              <a:t>Categorical classification - geometric</a:t>
            </a:r>
          </a:p>
        </p:txBody>
      </p:sp>
      <p:sp>
        <p:nvSpPr>
          <p:cNvPr id="64515" name="Rectangle 3"/>
          <p:cNvSpPr>
            <a:spLocks noGrp="1" noChangeArrowheads="1"/>
          </p:cNvSpPr>
          <p:nvPr>
            <p:ph type="body" idx="1"/>
          </p:nvPr>
        </p:nvSpPr>
        <p:spPr>
          <a:xfrm>
            <a:off x="1157288" y="1219200"/>
            <a:ext cx="7791450" cy="5410200"/>
          </a:xfrm>
        </p:spPr>
        <p:txBody>
          <a:bodyPr/>
          <a:lstStyle/>
          <a:p>
            <a:pPr>
              <a:buFont typeface="Monotype Sorts" pitchFamily="2" charset="2"/>
              <a:buNone/>
            </a:pPr>
            <a:endParaRPr lang="en-US"/>
          </a:p>
        </p:txBody>
      </p:sp>
      <p:pic>
        <p:nvPicPr>
          <p:cNvPr id="64516" name="Picture 4" descr="ctoni-4"/>
          <p:cNvPicPr>
            <a:picLocks noChangeAspect="1" noChangeArrowheads="1"/>
          </p:cNvPicPr>
          <p:nvPr/>
        </p:nvPicPr>
        <p:blipFill>
          <a:blip r:embed="rId2" cstate="print"/>
          <a:srcRect/>
          <a:stretch>
            <a:fillRect/>
          </a:stretch>
        </p:blipFill>
        <p:spPr bwMode="auto">
          <a:xfrm>
            <a:off x="1600200" y="1524000"/>
            <a:ext cx="7162800" cy="4970463"/>
          </a:xfrm>
          <a:prstGeom prst="rect">
            <a:avLst/>
          </a:prstGeom>
          <a:noFill/>
        </p:spPr>
      </p:pic>
    </p:spTree>
  </p:cSld>
  <p:clrMapOvr>
    <a:masterClrMapping/>
  </p:clrMapOvr>
  <p:transition>
    <p:cover dir="lu"/>
  </p:transition>
  <p:timing>
    <p:tnLst>
      <p:par>
        <p:cTn id="1" dur="indefinite" restart="never" nodeType="tmRoot"/>
      </p:par>
    </p:tnLst>
  </p:timing>
</p:sld>
</file>

<file path=ppt/theme/theme1.xml><?xml version="1.0" encoding="utf-8"?>
<a:theme xmlns:a="http://schemas.openxmlformats.org/drawingml/2006/main" name="azures">
  <a:themeElements>
    <a:clrScheme name="">
      <a:dk1>
        <a:srgbClr val="000000"/>
      </a:dk1>
      <a:lt1>
        <a:srgbClr val="FFFFFF"/>
      </a:lt1>
      <a:dk2>
        <a:srgbClr val="114FFB"/>
      </a:dk2>
      <a:lt2>
        <a:srgbClr val="8CF4EA"/>
      </a:lt2>
      <a:accent1>
        <a:srgbClr val="00B7A5"/>
      </a:accent1>
      <a:accent2>
        <a:srgbClr val="D49FFF"/>
      </a:accent2>
      <a:accent3>
        <a:srgbClr val="AAB2FD"/>
      </a:accent3>
      <a:accent4>
        <a:srgbClr val="DADADA"/>
      </a:accent4>
      <a:accent5>
        <a:srgbClr val="AAD8CF"/>
      </a:accent5>
      <a:accent6>
        <a:srgbClr val="C090E7"/>
      </a:accent6>
      <a:hlink>
        <a:srgbClr val="7B00E4"/>
      </a:hlink>
      <a:folHlink>
        <a:srgbClr val="618FFD"/>
      </a:folHlink>
    </a:clrScheme>
    <a:fontScheme name="azures">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azures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azures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azures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azures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azures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azures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azures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c:\projects\pp4eng\common\template\sldshow\azures.ppt</Template>
  <TotalTime>1590</TotalTime>
  <Pages>6</Pages>
  <Words>998</Words>
  <Application>Microsoft Office PowerPoint</Application>
  <PresentationFormat>On-screen Show (4:3)</PresentationFormat>
  <Paragraphs>160</Paragraphs>
  <Slides>44</Slides>
  <Notes>0</Notes>
  <HiddenSlides>0</HiddenSlides>
  <MMClips>0</MMClips>
  <ScaleCrop>false</ScaleCrop>
  <HeadingPairs>
    <vt:vector size="4" baseType="variant">
      <vt:variant>
        <vt:lpstr>Theme</vt:lpstr>
      </vt:variant>
      <vt:variant>
        <vt:i4>1</vt:i4>
      </vt:variant>
      <vt:variant>
        <vt:lpstr>Slide Titles</vt:lpstr>
      </vt:variant>
      <vt:variant>
        <vt:i4>44</vt:i4>
      </vt:variant>
    </vt:vector>
  </HeadingPairs>
  <TitlesOfParts>
    <vt:vector size="45" baseType="lpstr">
      <vt:lpstr>azures</vt:lpstr>
      <vt:lpstr>Non - Traditional Intelligence tests</vt:lpstr>
      <vt:lpstr>Group Administered Tests</vt:lpstr>
      <vt:lpstr>Non Verbal Tests of Intelligence</vt:lpstr>
      <vt:lpstr>Comprehensive Test of Nonverbal Intelligence (CTONI-2)</vt:lpstr>
      <vt:lpstr>Scores available:</vt:lpstr>
      <vt:lpstr>Analogical Reasoning - pictorial</vt:lpstr>
      <vt:lpstr>Analogical Reasoning - geometric</vt:lpstr>
      <vt:lpstr>Categorical classification - pictorial</vt:lpstr>
      <vt:lpstr>Categorical classification - geometric</vt:lpstr>
      <vt:lpstr>Sequential reasoning - pictorial</vt:lpstr>
      <vt:lpstr>Sequential reasoning - geometric</vt:lpstr>
      <vt:lpstr>Counter Cultural Intelligence Tests</vt:lpstr>
      <vt:lpstr>The Chitling Intelligence Test</vt:lpstr>
      <vt:lpstr>The Chitling Intelligence Test</vt:lpstr>
      <vt:lpstr>The Chitling Intelligence Test</vt:lpstr>
      <vt:lpstr>The Chitling Intelligence Test</vt:lpstr>
      <vt:lpstr>The Chitling Intelligence Test</vt:lpstr>
      <vt:lpstr>Tests of Creativity</vt:lpstr>
      <vt:lpstr>Creativity</vt:lpstr>
      <vt:lpstr>Intelligence = creativity???</vt:lpstr>
      <vt:lpstr>Domains of Giftedness</vt:lpstr>
      <vt:lpstr>Torrance Test of Creative Thinking (TTCT)</vt:lpstr>
      <vt:lpstr>Example 1</vt:lpstr>
      <vt:lpstr>Example 2</vt:lpstr>
      <vt:lpstr>Example 3</vt:lpstr>
      <vt:lpstr>Example 4</vt:lpstr>
      <vt:lpstr>Divergent Production Test (Guilford)</vt:lpstr>
      <vt:lpstr>PowerPoint Presentation</vt:lpstr>
      <vt:lpstr>PowerPoint Presentation</vt:lpstr>
      <vt:lpstr>PowerPoint Presentation</vt:lpstr>
      <vt:lpstr>PowerPoint Presentation</vt:lpstr>
      <vt:lpstr>Other non traditional intelligence assessment examples.</vt:lpstr>
      <vt:lpstr>Knowledge acquisition</vt:lpstr>
      <vt:lpstr>Testing Using Novel Problems</vt:lpstr>
      <vt:lpstr>Testing Using Novel Problems</vt:lpstr>
      <vt:lpstr>Testing Using Novel Problems</vt:lpstr>
      <vt:lpstr>Miller Analogy Test (MAT)</vt:lpstr>
      <vt:lpstr>What is an analogy:</vt:lpstr>
      <vt:lpstr>Traditional Analogies</vt:lpstr>
      <vt:lpstr>Novel Analogies</vt:lpstr>
      <vt:lpstr>Novel Analogies</vt:lpstr>
      <vt:lpstr>Remote Associates Test (RAT)</vt:lpstr>
      <vt:lpstr>Remote Associates</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General</dc:title>
  <dc:subject>methods used in research on education</dc:subject>
  <dc:creator>Margaret D Anderson</dc:creator>
  <cp:lastModifiedBy>SUNY Cortland</cp:lastModifiedBy>
  <cp:revision>49</cp:revision>
  <cp:lastPrinted>1601-01-01T00:00:00Z</cp:lastPrinted>
  <dcterms:created xsi:type="dcterms:W3CDTF">1998-01-27T08:49:38Z</dcterms:created>
  <dcterms:modified xsi:type="dcterms:W3CDTF">2014-04-14T19:17:45Z</dcterms:modified>
</cp:coreProperties>
</file>