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65" r:id="rId2"/>
    <p:sldId id="305" r:id="rId3"/>
    <p:sldId id="306" r:id="rId4"/>
    <p:sldId id="307" r:id="rId5"/>
    <p:sldId id="308" r:id="rId6"/>
    <p:sldId id="309" r:id="rId7"/>
    <p:sldId id="290" r:id="rId8"/>
    <p:sldId id="291" r:id="rId9"/>
    <p:sldId id="292" r:id="rId10"/>
    <p:sldId id="293" r:id="rId11"/>
    <p:sldId id="296" r:id="rId12"/>
    <p:sldId id="299" r:id="rId13"/>
    <p:sldId id="300" r:id="rId14"/>
    <p:sldId id="297" r:id="rId15"/>
    <p:sldId id="270" r:id="rId16"/>
    <p:sldId id="271" r:id="rId17"/>
    <p:sldId id="288" r:id="rId18"/>
    <p:sldId id="273" r:id="rId19"/>
    <p:sldId id="269" r:id="rId20"/>
    <p:sldId id="274" r:id="rId21"/>
    <p:sldId id="268" r:id="rId22"/>
    <p:sldId id="275" r:id="rId23"/>
    <p:sldId id="280" r:id="rId24"/>
    <p:sldId id="266" r:id="rId25"/>
  </p:sldIdLst>
  <p:sldSz cx="9144000" cy="6858000" type="screen4x3"/>
  <p:notesSz cx="6858000" cy="91440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notes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483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>
    <p:pull dir="r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>
    <p:pull dir="r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0875" y="609600"/>
            <a:ext cx="1947863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7288" y="609600"/>
            <a:ext cx="5691187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>
    <p:pull dir="r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>
    <p:pull dir="r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pull dir="r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7288" y="1981200"/>
            <a:ext cx="381952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9213" y="1981200"/>
            <a:ext cx="381952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>
    <p:pull dir="r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>
    <p:pull dir="r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>
    <p:pull dir="r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pull dir="r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pull dir="r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pull dir="r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0000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57288" y="1981200"/>
            <a:ext cx="779145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181100" y="609600"/>
            <a:ext cx="7715250" cy="1143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grpSp>
        <p:nvGrpSpPr>
          <p:cNvPr id="1028" name="Group 35"/>
          <p:cNvGrpSpPr>
            <a:grpSpLocks/>
          </p:cNvGrpSpPr>
          <p:nvPr/>
        </p:nvGrpSpPr>
        <p:grpSpPr bwMode="auto">
          <a:xfrm>
            <a:off x="0" y="0"/>
            <a:ext cx="1085850" cy="6845300"/>
            <a:chOff x="0" y="0"/>
            <a:chExt cx="684" cy="4312"/>
          </a:xfrm>
        </p:grpSpPr>
        <p:sp>
          <p:nvSpPr>
            <p:cNvPr id="2" name="Rectangle 4"/>
            <p:cNvSpPr>
              <a:spLocks noChangeArrowheads="1"/>
            </p:cNvSpPr>
            <p:nvPr/>
          </p:nvSpPr>
          <p:spPr bwMode="auto">
            <a:xfrm>
              <a:off x="0" y="0"/>
              <a:ext cx="684" cy="4312"/>
            </a:xfrm>
            <a:prstGeom prst="rect">
              <a:avLst/>
            </a:prstGeom>
            <a:gradFill rotWithShape="0">
              <a:gsLst>
                <a:gs pos="0">
                  <a:srgbClr val="114FFB"/>
                </a:gs>
                <a:gs pos="50000">
                  <a:srgbClr val="114FFB">
                    <a:gamma/>
                    <a:shade val="20000"/>
                    <a:invGamma/>
                  </a:srgbClr>
                </a:gs>
                <a:gs pos="100000">
                  <a:srgbClr val="114FFB"/>
                </a:gs>
              </a:gsLst>
              <a:lin ang="5400000" scaled="1"/>
            </a:gra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1030" name="Group 34"/>
            <p:cNvGrpSpPr>
              <a:grpSpLocks/>
            </p:cNvGrpSpPr>
            <p:nvPr/>
          </p:nvGrpSpPr>
          <p:grpSpPr bwMode="auto">
            <a:xfrm>
              <a:off x="48" y="102"/>
              <a:ext cx="96" cy="4122"/>
              <a:chOff x="48" y="102"/>
              <a:chExt cx="96" cy="4122"/>
            </a:xfrm>
          </p:grpSpPr>
          <p:sp>
            <p:nvSpPr>
              <p:cNvPr id="1029" name="Rectangle 5"/>
              <p:cNvSpPr>
                <a:spLocks noChangeArrowheads="1"/>
              </p:cNvSpPr>
              <p:nvPr/>
            </p:nvSpPr>
            <p:spPr bwMode="auto">
              <a:xfrm>
                <a:off x="48" y="1104"/>
                <a:ext cx="96" cy="96"/>
              </a:xfrm>
              <a:prstGeom prst="rect">
                <a:avLst/>
              </a:prstGeom>
              <a:solidFill>
                <a:schemeClr val="bg1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" name="Rectangle 6"/>
              <p:cNvSpPr>
                <a:spLocks noChangeArrowheads="1"/>
              </p:cNvSpPr>
              <p:nvPr/>
            </p:nvSpPr>
            <p:spPr bwMode="auto">
              <a:xfrm>
                <a:off x="48" y="1248"/>
                <a:ext cx="96" cy="96"/>
              </a:xfrm>
              <a:prstGeom prst="rect">
                <a:avLst/>
              </a:prstGeom>
              <a:solidFill>
                <a:schemeClr val="bg1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31" name="Rectangle 7"/>
              <p:cNvSpPr>
                <a:spLocks noChangeArrowheads="1"/>
              </p:cNvSpPr>
              <p:nvPr/>
            </p:nvSpPr>
            <p:spPr bwMode="auto">
              <a:xfrm>
                <a:off x="48" y="1392"/>
                <a:ext cx="96" cy="96"/>
              </a:xfrm>
              <a:prstGeom prst="rect">
                <a:avLst/>
              </a:prstGeom>
              <a:solidFill>
                <a:schemeClr val="bg1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32" name="Rectangle 8"/>
              <p:cNvSpPr>
                <a:spLocks noChangeArrowheads="1"/>
              </p:cNvSpPr>
              <p:nvPr/>
            </p:nvSpPr>
            <p:spPr bwMode="auto">
              <a:xfrm>
                <a:off x="48" y="1536"/>
                <a:ext cx="96" cy="96"/>
              </a:xfrm>
              <a:prstGeom prst="rect">
                <a:avLst/>
              </a:prstGeom>
              <a:solidFill>
                <a:schemeClr val="bg1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33" name="Rectangle 9"/>
              <p:cNvSpPr>
                <a:spLocks noChangeArrowheads="1"/>
              </p:cNvSpPr>
              <p:nvPr/>
            </p:nvSpPr>
            <p:spPr bwMode="auto">
              <a:xfrm>
                <a:off x="48" y="1680"/>
                <a:ext cx="96" cy="96"/>
              </a:xfrm>
              <a:prstGeom prst="rect">
                <a:avLst/>
              </a:prstGeom>
              <a:solidFill>
                <a:schemeClr val="bg1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34" name="Rectangle 10"/>
              <p:cNvSpPr>
                <a:spLocks noChangeArrowheads="1"/>
              </p:cNvSpPr>
              <p:nvPr/>
            </p:nvSpPr>
            <p:spPr bwMode="auto">
              <a:xfrm>
                <a:off x="48" y="1824"/>
                <a:ext cx="96" cy="96"/>
              </a:xfrm>
              <a:prstGeom prst="rect">
                <a:avLst/>
              </a:prstGeom>
              <a:solidFill>
                <a:schemeClr val="bg1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35" name="Rectangle 11"/>
              <p:cNvSpPr>
                <a:spLocks noChangeArrowheads="1"/>
              </p:cNvSpPr>
              <p:nvPr/>
            </p:nvSpPr>
            <p:spPr bwMode="auto">
              <a:xfrm>
                <a:off x="48" y="1968"/>
                <a:ext cx="96" cy="96"/>
              </a:xfrm>
              <a:prstGeom prst="rect">
                <a:avLst/>
              </a:prstGeom>
              <a:solidFill>
                <a:schemeClr val="bg1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36" name="Rectangle 12"/>
              <p:cNvSpPr>
                <a:spLocks noChangeArrowheads="1"/>
              </p:cNvSpPr>
              <p:nvPr/>
            </p:nvSpPr>
            <p:spPr bwMode="auto">
              <a:xfrm>
                <a:off x="48" y="2112"/>
                <a:ext cx="96" cy="96"/>
              </a:xfrm>
              <a:prstGeom prst="rect">
                <a:avLst/>
              </a:prstGeom>
              <a:solidFill>
                <a:schemeClr val="bg1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37" name="Rectangle 13"/>
              <p:cNvSpPr>
                <a:spLocks noChangeArrowheads="1"/>
              </p:cNvSpPr>
              <p:nvPr/>
            </p:nvSpPr>
            <p:spPr bwMode="auto">
              <a:xfrm>
                <a:off x="48" y="2256"/>
                <a:ext cx="96" cy="96"/>
              </a:xfrm>
              <a:prstGeom prst="rect">
                <a:avLst/>
              </a:prstGeom>
              <a:solidFill>
                <a:schemeClr val="bg1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38" name="Rectangle 14"/>
              <p:cNvSpPr>
                <a:spLocks noChangeArrowheads="1"/>
              </p:cNvSpPr>
              <p:nvPr/>
            </p:nvSpPr>
            <p:spPr bwMode="auto">
              <a:xfrm>
                <a:off x="48" y="2400"/>
                <a:ext cx="96" cy="96"/>
              </a:xfrm>
              <a:prstGeom prst="rect">
                <a:avLst/>
              </a:prstGeom>
              <a:solidFill>
                <a:schemeClr val="bg1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39" name="Rectangle 15"/>
              <p:cNvSpPr>
                <a:spLocks noChangeArrowheads="1"/>
              </p:cNvSpPr>
              <p:nvPr/>
            </p:nvSpPr>
            <p:spPr bwMode="auto">
              <a:xfrm>
                <a:off x="48" y="2544"/>
                <a:ext cx="96" cy="96"/>
              </a:xfrm>
              <a:prstGeom prst="rect">
                <a:avLst/>
              </a:prstGeom>
              <a:solidFill>
                <a:schemeClr val="bg1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40" name="Rectangle 16"/>
              <p:cNvSpPr>
                <a:spLocks noChangeArrowheads="1"/>
              </p:cNvSpPr>
              <p:nvPr/>
            </p:nvSpPr>
            <p:spPr bwMode="auto">
              <a:xfrm>
                <a:off x="48" y="2688"/>
                <a:ext cx="96" cy="96"/>
              </a:xfrm>
              <a:prstGeom prst="rect">
                <a:avLst/>
              </a:prstGeom>
              <a:solidFill>
                <a:schemeClr val="bg1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41" name="Rectangle 17"/>
              <p:cNvSpPr>
                <a:spLocks noChangeArrowheads="1"/>
              </p:cNvSpPr>
              <p:nvPr/>
            </p:nvSpPr>
            <p:spPr bwMode="auto">
              <a:xfrm>
                <a:off x="48" y="2832"/>
                <a:ext cx="96" cy="96"/>
              </a:xfrm>
              <a:prstGeom prst="rect">
                <a:avLst/>
              </a:prstGeom>
              <a:solidFill>
                <a:schemeClr val="bg1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42" name="Rectangle 18"/>
              <p:cNvSpPr>
                <a:spLocks noChangeArrowheads="1"/>
              </p:cNvSpPr>
              <p:nvPr/>
            </p:nvSpPr>
            <p:spPr bwMode="auto">
              <a:xfrm>
                <a:off x="48" y="2976"/>
                <a:ext cx="96" cy="96"/>
              </a:xfrm>
              <a:prstGeom prst="rect">
                <a:avLst/>
              </a:prstGeom>
              <a:solidFill>
                <a:schemeClr val="bg1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43" name="Rectangle 19"/>
              <p:cNvSpPr>
                <a:spLocks noChangeArrowheads="1"/>
              </p:cNvSpPr>
              <p:nvPr/>
            </p:nvSpPr>
            <p:spPr bwMode="auto">
              <a:xfrm>
                <a:off x="48" y="3120"/>
                <a:ext cx="96" cy="96"/>
              </a:xfrm>
              <a:prstGeom prst="rect">
                <a:avLst/>
              </a:prstGeom>
              <a:solidFill>
                <a:schemeClr val="bg1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44" name="Rectangle 20"/>
              <p:cNvSpPr>
                <a:spLocks noChangeArrowheads="1"/>
              </p:cNvSpPr>
              <p:nvPr/>
            </p:nvSpPr>
            <p:spPr bwMode="auto">
              <a:xfrm>
                <a:off x="48" y="3264"/>
                <a:ext cx="96" cy="96"/>
              </a:xfrm>
              <a:prstGeom prst="rect">
                <a:avLst/>
              </a:prstGeom>
              <a:solidFill>
                <a:schemeClr val="bg1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45" name="Rectangle 21"/>
              <p:cNvSpPr>
                <a:spLocks noChangeArrowheads="1"/>
              </p:cNvSpPr>
              <p:nvPr/>
            </p:nvSpPr>
            <p:spPr bwMode="auto">
              <a:xfrm>
                <a:off x="48" y="3408"/>
                <a:ext cx="96" cy="96"/>
              </a:xfrm>
              <a:prstGeom prst="rect">
                <a:avLst/>
              </a:prstGeom>
              <a:solidFill>
                <a:schemeClr val="bg1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46" name="Rectangle 22"/>
              <p:cNvSpPr>
                <a:spLocks noChangeArrowheads="1"/>
              </p:cNvSpPr>
              <p:nvPr/>
            </p:nvSpPr>
            <p:spPr bwMode="auto">
              <a:xfrm>
                <a:off x="48" y="3552"/>
                <a:ext cx="96" cy="96"/>
              </a:xfrm>
              <a:prstGeom prst="rect">
                <a:avLst/>
              </a:prstGeom>
              <a:solidFill>
                <a:schemeClr val="bg1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47" name="Rectangle 23"/>
              <p:cNvSpPr>
                <a:spLocks noChangeArrowheads="1"/>
              </p:cNvSpPr>
              <p:nvPr/>
            </p:nvSpPr>
            <p:spPr bwMode="auto">
              <a:xfrm>
                <a:off x="48" y="3696"/>
                <a:ext cx="96" cy="96"/>
              </a:xfrm>
              <a:prstGeom prst="rect">
                <a:avLst/>
              </a:prstGeom>
              <a:solidFill>
                <a:schemeClr val="bg1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48" name="Rectangle 24"/>
              <p:cNvSpPr>
                <a:spLocks noChangeArrowheads="1"/>
              </p:cNvSpPr>
              <p:nvPr/>
            </p:nvSpPr>
            <p:spPr bwMode="auto">
              <a:xfrm>
                <a:off x="48" y="3840"/>
                <a:ext cx="96" cy="96"/>
              </a:xfrm>
              <a:prstGeom prst="rect">
                <a:avLst/>
              </a:prstGeom>
              <a:solidFill>
                <a:schemeClr val="bg1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49" name="Rectangle 25"/>
              <p:cNvSpPr>
                <a:spLocks noChangeArrowheads="1"/>
              </p:cNvSpPr>
              <p:nvPr/>
            </p:nvSpPr>
            <p:spPr bwMode="auto">
              <a:xfrm>
                <a:off x="48" y="3984"/>
                <a:ext cx="96" cy="96"/>
              </a:xfrm>
              <a:prstGeom prst="rect">
                <a:avLst/>
              </a:prstGeom>
              <a:solidFill>
                <a:schemeClr val="bg1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50" name="Rectangle 26"/>
              <p:cNvSpPr>
                <a:spLocks noChangeArrowheads="1"/>
              </p:cNvSpPr>
              <p:nvPr/>
            </p:nvSpPr>
            <p:spPr bwMode="auto">
              <a:xfrm>
                <a:off x="48" y="4128"/>
                <a:ext cx="96" cy="96"/>
              </a:xfrm>
              <a:prstGeom prst="rect">
                <a:avLst/>
              </a:prstGeom>
              <a:solidFill>
                <a:schemeClr val="bg1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51" name="Rectangle 27"/>
              <p:cNvSpPr>
                <a:spLocks noChangeArrowheads="1"/>
              </p:cNvSpPr>
              <p:nvPr/>
            </p:nvSpPr>
            <p:spPr bwMode="auto">
              <a:xfrm>
                <a:off x="48" y="102"/>
                <a:ext cx="96" cy="96"/>
              </a:xfrm>
              <a:prstGeom prst="rect">
                <a:avLst/>
              </a:prstGeom>
              <a:solidFill>
                <a:schemeClr val="bg1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52" name="Rectangle 28"/>
              <p:cNvSpPr>
                <a:spLocks noChangeArrowheads="1"/>
              </p:cNvSpPr>
              <p:nvPr/>
            </p:nvSpPr>
            <p:spPr bwMode="auto">
              <a:xfrm>
                <a:off x="48" y="246"/>
                <a:ext cx="96" cy="96"/>
              </a:xfrm>
              <a:prstGeom prst="rect">
                <a:avLst/>
              </a:prstGeom>
              <a:solidFill>
                <a:schemeClr val="bg1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53" name="Rectangle 29"/>
              <p:cNvSpPr>
                <a:spLocks noChangeArrowheads="1"/>
              </p:cNvSpPr>
              <p:nvPr/>
            </p:nvSpPr>
            <p:spPr bwMode="auto">
              <a:xfrm>
                <a:off x="48" y="390"/>
                <a:ext cx="96" cy="96"/>
              </a:xfrm>
              <a:prstGeom prst="rect">
                <a:avLst/>
              </a:prstGeom>
              <a:solidFill>
                <a:schemeClr val="bg1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54" name="Rectangle 30"/>
              <p:cNvSpPr>
                <a:spLocks noChangeArrowheads="1"/>
              </p:cNvSpPr>
              <p:nvPr/>
            </p:nvSpPr>
            <p:spPr bwMode="auto">
              <a:xfrm>
                <a:off x="48" y="534"/>
                <a:ext cx="96" cy="96"/>
              </a:xfrm>
              <a:prstGeom prst="rect">
                <a:avLst/>
              </a:prstGeom>
              <a:solidFill>
                <a:schemeClr val="bg1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55" name="Rectangle 31"/>
              <p:cNvSpPr>
                <a:spLocks noChangeArrowheads="1"/>
              </p:cNvSpPr>
              <p:nvPr/>
            </p:nvSpPr>
            <p:spPr bwMode="auto">
              <a:xfrm>
                <a:off x="48" y="678"/>
                <a:ext cx="96" cy="96"/>
              </a:xfrm>
              <a:prstGeom prst="rect">
                <a:avLst/>
              </a:prstGeom>
              <a:solidFill>
                <a:schemeClr val="bg1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56" name="Rectangle 32"/>
              <p:cNvSpPr>
                <a:spLocks noChangeArrowheads="1"/>
              </p:cNvSpPr>
              <p:nvPr/>
            </p:nvSpPr>
            <p:spPr bwMode="auto">
              <a:xfrm>
                <a:off x="48" y="822"/>
                <a:ext cx="96" cy="96"/>
              </a:xfrm>
              <a:prstGeom prst="rect">
                <a:avLst/>
              </a:prstGeom>
              <a:solidFill>
                <a:schemeClr val="bg1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57" name="Rectangle 33"/>
              <p:cNvSpPr>
                <a:spLocks noChangeArrowheads="1"/>
              </p:cNvSpPr>
              <p:nvPr/>
            </p:nvSpPr>
            <p:spPr bwMode="auto">
              <a:xfrm>
                <a:off x="48" y="966"/>
                <a:ext cx="96" cy="96"/>
              </a:xfrm>
              <a:prstGeom prst="rect">
                <a:avLst/>
              </a:prstGeom>
              <a:solidFill>
                <a:schemeClr val="bg1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</p:grp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0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0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0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0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6" grpId="0" build="p">
        <p:tmplLst>
          <p:tmpl lvl="1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1026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1026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1026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1026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1026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027" grpId="0"/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Monotype Sort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Monotype Sorts" pitchFamily="2" charset="2"/>
        <a:buChar char="u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5000"/>
        <a:buFont typeface="Monotype Sorts" pitchFamily="2" charset="2"/>
        <a:buChar char="F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keirsey.com/default.aspx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usinessballs.com/kolblearningstyles.htm" TargetMode="Externa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1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earsonassessments.com/HAIWEB/Cultures/en-us/Productdetail.htm?Pid=PAg523&amp;Mode=summary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pp.com/products/cpi/index.asp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earsonassessments.com/tests/sixtpf_5.htm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earsonassessments.com/tests/sixtpf_5.htm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igmaassessmentsystems.com/assessments/neopir.asp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pp.com/products/mbti/index.asp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yersbriggs.org/my-mbti-personality-type/mbti-basics/" TargetMode="External"/><Relationship Id="rId2" Type="http://schemas.openxmlformats.org/officeDocument/2006/relationships/hyperlink" Target="http://www.cpp.com/images/reports/smp261001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1524000"/>
            <a:ext cx="7715250" cy="2895600"/>
          </a:xfrm>
        </p:spPr>
        <p:txBody>
          <a:bodyPr/>
          <a:lstStyle/>
          <a:p>
            <a:pPr algn="ctr">
              <a:defRPr/>
            </a:pPr>
            <a:r>
              <a:rPr lang="en-US" sz="4800" smtClean="0"/>
              <a:t>Objective Personality Tests</a:t>
            </a:r>
            <a:endParaRPr lang="en-US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57288" y="5638800"/>
            <a:ext cx="7791450" cy="457200"/>
          </a:xfrm>
        </p:spPr>
        <p:txBody>
          <a:bodyPr/>
          <a:lstStyle/>
          <a:p>
            <a:pPr>
              <a:defRPr/>
            </a:pPr>
            <a:endParaRPr lang="en-US" smtClean="0"/>
          </a:p>
        </p:txBody>
      </p:sp>
    </p:spTree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304800"/>
            <a:ext cx="7715250" cy="1143000"/>
          </a:xfrm>
        </p:spPr>
        <p:txBody>
          <a:bodyPr/>
          <a:lstStyle/>
          <a:p>
            <a:pPr algn="ctr">
              <a:defRPr/>
            </a:pPr>
            <a:r>
              <a:rPr lang="en-US" dirty="0" err="1" smtClean="0"/>
              <a:t>Keirsey</a:t>
            </a:r>
            <a:r>
              <a:rPr lang="en-US" dirty="0" smtClean="0"/>
              <a:t> Temperament Sorter – II</a:t>
            </a:r>
            <a:br>
              <a:rPr lang="en-US" dirty="0" smtClean="0"/>
            </a:br>
            <a:r>
              <a:rPr lang="en-US" dirty="0" smtClean="0">
                <a:hlinkClick r:id="rId2"/>
              </a:rPr>
              <a:t>KTS-II</a:t>
            </a:r>
            <a:endParaRPr lang="en-US" dirty="0" smtClean="0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57288" y="1828800"/>
            <a:ext cx="7791450" cy="4267200"/>
          </a:xfrm>
        </p:spPr>
        <p:txBody>
          <a:bodyPr/>
          <a:lstStyle/>
          <a:p>
            <a:pPr>
              <a:buFont typeface="Monotype Sorts" pitchFamily="2" charset="2"/>
              <a:buNone/>
              <a:defRPr/>
            </a:pPr>
            <a:r>
              <a:rPr lang="en-US" dirty="0" smtClean="0"/>
              <a:t>Similar to MBTI test profile - high validity – computerized - shorter</a:t>
            </a:r>
          </a:p>
          <a:p>
            <a:pPr>
              <a:defRPr/>
            </a:pPr>
            <a:r>
              <a:rPr lang="en-US" dirty="0" smtClean="0"/>
              <a:t>4 Scales</a:t>
            </a:r>
          </a:p>
          <a:p>
            <a:pPr>
              <a:defRPr/>
            </a:pPr>
            <a:r>
              <a:rPr lang="en-US" dirty="0" smtClean="0"/>
              <a:t>  	(E)=Expressive vs. (I)=Attentive</a:t>
            </a:r>
          </a:p>
          <a:p>
            <a:pPr>
              <a:defRPr/>
            </a:pPr>
            <a:r>
              <a:rPr lang="en-US" dirty="0" smtClean="0"/>
              <a:t>  	(S)=Observant vs. (N)=Introspective</a:t>
            </a:r>
          </a:p>
          <a:p>
            <a:pPr>
              <a:defRPr/>
            </a:pPr>
            <a:r>
              <a:rPr lang="en-US" dirty="0" smtClean="0"/>
              <a:t>  	(T)=Tough-minded vs. (F)=Friendly</a:t>
            </a:r>
          </a:p>
          <a:p>
            <a:pPr>
              <a:defRPr/>
            </a:pPr>
            <a:r>
              <a:rPr lang="en-US" dirty="0" smtClean="0"/>
              <a:t>  	(J)=Scheduling vs. (P)=Probing</a:t>
            </a:r>
          </a:p>
        </p:txBody>
      </p:sp>
    </p:spTree>
  </p:cSld>
  <p:clrMapOvr>
    <a:masterClrMapping/>
  </p:clrMapOvr>
  <p:transition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40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40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409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409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2" grpId="0" autoUpdateAnimBg="0"/>
      <p:bldP spid="4096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0"/>
            <a:ext cx="7772400" cy="1447800"/>
          </a:xfrm>
        </p:spPr>
        <p:txBody>
          <a:bodyPr/>
          <a:lstStyle/>
          <a:p>
            <a:pPr algn="ctr">
              <a:defRPr/>
            </a:pPr>
            <a:r>
              <a:rPr lang="en-US" sz="5400" dirty="0" smtClean="0"/>
              <a:t>Kolb Learning Styles</a:t>
            </a:r>
            <a:br>
              <a:rPr lang="en-US" sz="5400" dirty="0" smtClean="0"/>
            </a:br>
            <a:r>
              <a:rPr lang="en-US" sz="5400" dirty="0" smtClean="0">
                <a:hlinkClick r:id="rId2"/>
              </a:rPr>
              <a:t>Kolb’s theory</a:t>
            </a:r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1447800"/>
            <a:ext cx="7620000" cy="4953000"/>
          </a:xfrm>
        </p:spPr>
        <p:txBody>
          <a:bodyPr/>
          <a:lstStyle/>
          <a:p>
            <a:pPr algn="l">
              <a:buFont typeface="Wingdings" pitchFamily="2" charset="2"/>
              <a:buChar char="q"/>
              <a:defRPr/>
            </a:pPr>
            <a:r>
              <a:rPr lang="en-US" dirty="0" smtClean="0"/>
              <a:t> David Kolb – 1984</a:t>
            </a:r>
          </a:p>
          <a:p>
            <a:pPr algn="l">
              <a:buFont typeface="Wingdings" pitchFamily="2" charset="2"/>
              <a:buChar char="q"/>
              <a:defRPr/>
            </a:pPr>
            <a:r>
              <a:rPr lang="en-US" dirty="0" smtClean="0"/>
              <a:t> Experiential learning theory (Rogers, Jung, Piaget)</a:t>
            </a:r>
          </a:p>
          <a:p>
            <a:pPr algn="l">
              <a:buFont typeface="Wingdings" pitchFamily="2" charset="2"/>
              <a:buChar char="q"/>
              <a:defRPr/>
            </a:pPr>
            <a:r>
              <a:rPr lang="en-US" dirty="0" smtClean="0"/>
              <a:t> Four learning styles form a learning cycle</a:t>
            </a:r>
          </a:p>
          <a:p>
            <a:pPr algn="l">
              <a:defRPr/>
            </a:pPr>
            <a:r>
              <a:rPr lang="en-US" dirty="0" smtClean="0"/>
              <a:t>Based on: </a:t>
            </a:r>
          </a:p>
          <a:p>
            <a:pPr algn="l">
              <a:buFont typeface="Wingdings" pitchFamily="2" charset="2"/>
              <a:buChar char="ü"/>
              <a:defRPr/>
            </a:pPr>
            <a:r>
              <a:rPr lang="en-US" dirty="0" smtClean="0"/>
              <a:t>Immediate or Concrete experiences</a:t>
            </a:r>
          </a:p>
          <a:p>
            <a:pPr algn="l">
              <a:defRPr/>
            </a:pPr>
            <a:r>
              <a:rPr lang="en-US" dirty="0" smtClean="0"/>
              <a:t>Lead to:</a:t>
            </a:r>
          </a:p>
          <a:p>
            <a:pPr algn="l">
              <a:buFont typeface="Wingdings" pitchFamily="2" charset="2"/>
              <a:buChar char="ü"/>
              <a:defRPr/>
            </a:pPr>
            <a:r>
              <a:rPr lang="en-US" dirty="0" smtClean="0"/>
              <a:t>Observations and Reflections</a:t>
            </a:r>
          </a:p>
          <a:p>
            <a:pPr algn="l">
              <a:buFont typeface="Wingdings" pitchFamily="2" charset="2"/>
              <a:buChar char="q"/>
              <a:defRPr/>
            </a:pPr>
            <a:endParaRPr lang="en-US" dirty="0" smtClean="0"/>
          </a:p>
        </p:txBody>
      </p:sp>
    </p:spTree>
  </p:cSld>
  <p:clrMapOvr>
    <a:masterClrMapping/>
  </p:clrMapOvr>
  <p:transition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28600"/>
            <a:ext cx="7715250" cy="1143000"/>
          </a:xfrm>
        </p:spPr>
        <p:txBody>
          <a:bodyPr/>
          <a:lstStyle/>
          <a:p>
            <a:r>
              <a:rPr lang="en-US" dirty="0" smtClean="0"/>
              <a:t>Kolb’s Learning Cycle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Experiencing</a:t>
            </a:r>
          </a:p>
          <a:p>
            <a:r>
              <a:rPr lang="en-US" dirty="0" smtClean="0"/>
              <a:t>Reflecting</a:t>
            </a:r>
          </a:p>
          <a:p>
            <a:r>
              <a:rPr lang="en-US" dirty="0" smtClean="0"/>
              <a:t>Thinking</a:t>
            </a:r>
          </a:p>
          <a:p>
            <a:r>
              <a:rPr lang="en-US" dirty="0" smtClean="0"/>
              <a:t>Acting </a:t>
            </a:r>
            <a:endParaRPr lang="en-US" dirty="0"/>
          </a:p>
        </p:txBody>
      </p:sp>
    </p:spTree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Learning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Concrete Experience – (CE)</a:t>
            </a:r>
          </a:p>
          <a:p>
            <a:r>
              <a:rPr lang="en-US" dirty="0" smtClean="0"/>
              <a:t>Reflective Observation – (RO)</a:t>
            </a:r>
          </a:p>
          <a:p>
            <a:r>
              <a:rPr lang="en-US" dirty="0" smtClean="0"/>
              <a:t>Abstract Conceptualization – (AC)</a:t>
            </a:r>
          </a:p>
          <a:p>
            <a:r>
              <a:rPr lang="en-US" dirty="0" smtClean="0"/>
              <a:t>Active Experimentation – (AE)</a:t>
            </a:r>
            <a:endParaRPr lang="en-US" dirty="0"/>
          </a:p>
        </p:txBody>
      </p:sp>
    </p:spTree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152400"/>
            <a:ext cx="7715250" cy="1143000"/>
          </a:xfrm>
        </p:spPr>
        <p:txBody>
          <a:bodyPr/>
          <a:lstStyle/>
          <a:p>
            <a:pPr algn="ctr">
              <a:defRPr/>
            </a:pPr>
            <a:r>
              <a:rPr lang="en-US" dirty="0" smtClean="0"/>
              <a:t>Kolb’s learning styles</a:t>
            </a:r>
            <a:endParaRPr lang="en-US" dirty="0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57288" y="1371600"/>
            <a:ext cx="7791450" cy="5105400"/>
          </a:xfrm>
        </p:spPr>
        <p:txBody>
          <a:bodyPr/>
          <a:lstStyle/>
          <a:p>
            <a:pPr>
              <a:buNone/>
              <a:defRPr/>
            </a:pPr>
            <a:endParaRPr lang="en-US" dirty="0"/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2514600" y="2133600"/>
          <a:ext cx="5168900" cy="4064000"/>
        </p:xfrm>
        <a:graphic>
          <a:graphicData uri="http://schemas.openxmlformats.org/presentationml/2006/ole">
            <p:oleObj spid="_x0000_s1026" name="Document" r:id="rId3" imgW="9316400" imgH="7324930" progId="Word.Document.8">
              <p:embed/>
            </p:oleObj>
          </a:graphicData>
        </a:graphic>
      </p:graphicFrame>
    </p:spTree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1428750" y="0"/>
            <a:ext cx="7715250" cy="1143000"/>
          </a:xfrm>
        </p:spPr>
        <p:txBody>
          <a:bodyPr/>
          <a:lstStyle/>
          <a:p>
            <a:pPr algn="ctr">
              <a:defRPr/>
            </a:pPr>
            <a:r>
              <a:rPr lang="en-US" dirty="0" smtClean="0"/>
              <a:t>Minnesota </a:t>
            </a:r>
            <a:r>
              <a:rPr lang="en-US" dirty="0" err="1" smtClean="0"/>
              <a:t>Multiphasic</a:t>
            </a:r>
            <a:r>
              <a:rPr lang="en-US" dirty="0" smtClean="0"/>
              <a:t> Personality Inventory (MMPI)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57288" y="1600200"/>
            <a:ext cx="7791450" cy="4495800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US" sz="2800" dirty="0" smtClean="0"/>
              <a:t>Original development 1940 –Hathaway &amp; McKinley</a:t>
            </a:r>
          </a:p>
          <a:p>
            <a:pPr>
              <a:lnSpc>
                <a:spcPct val="90000"/>
              </a:lnSpc>
              <a:defRPr/>
            </a:pPr>
            <a:r>
              <a:rPr lang="en-US" sz="2800" dirty="0" smtClean="0"/>
              <a:t>(MMPI-2 1989) MMPI-2-RF 2008</a:t>
            </a:r>
          </a:p>
          <a:p>
            <a:pPr>
              <a:lnSpc>
                <a:spcPct val="90000"/>
              </a:lnSpc>
              <a:defRPr/>
            </a:pPr>
            <a:r>
              <a:rPr lang="en-US" sz="2800" dirty="0" smtClean="0"/>
              <a:t>Over 18 years</a:t>
            </a:r>
          </a:p>
          <a:p>
            <a:pPr>
              <a:lnSpc>
                <a:spcPct val="90000"/>
              </a:lnSpc>
              <a:defRPr/>
            </a:pPr>
            <a:r>
              <a:rPr lang="en-US" sz="2800" dirty="0" smtClean="0"/>
              <a:t>MMPI -A – 1992 (adolescent) 14 – 18 yrs</a:t>
            </a:r>
          </a:p>
          <a:p>
            <a:pPr>
              <a:lnSpc>
                <a:spcPct val="90000"/>
              </a:lnSpc>
              <a:defRPr/>
            </a:pPr>
            <a:r>
              <a:rPr lang="en-US" sz="2800" dirty="0" smtClean="0"/>
              <a:t>Clinical populations</a:t>
            </a:r>
          </a:p>
          <a:p>
            <a:pPr>
              <a:lnSpc>
                <a:spcPct val="90000"/>
              </a:lnSpc>
              <a:defRPr/>
            </a:pPr>
            <a:r>
              <a:rPr lang="en-US" sz="2800" dirty="0" smtClean="0"/>
              <a:t>paper-pencil, computer or audio</a:t>
            </a:r>
          </a:p>
          <a:p>
            <a:pPr>
              <a:lnSpc>
                <a:spcPct val="90000"/>
              </a:lnSpc>
              <a:defRPr/>
            </a:pPr>
            <a:r>
              <a:rPr lang="en-US" sz="2800" dirty="0" smtClean="0"/>
              <a:t>35-50 minutes</a:t>
            </a:r>
          </a:p>
          <a:p>
            <a:pPr>
              <a:lnSpc>
                <a:spcPct val="90000"/>
              </a:lnSpc>
              <a:defRPr/>
            </a:pPr>
            <a:r>
              <a:rPr lang="en-US" sz="2800" dirty="0" smtClean="0"/>
              <a:t>About 338 questions</a:t>
            </a:r>
          </a:p>
        </p:txBody>
      </p:sp>
    </p:spTree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1219200" y="228600"/>
            <a:ext cx="7715250" cy="2362200"/>
          </a:xfrm>
        </p:spPr>
        <p:txBody>
          <a:bodyPr/>
          <a:lstStyle/>
          <a:p>
            <a:pPr algn="ctr">
              <a:defRPr/>
            </a:pPr>
            <a:r>
              <a:rPr lang="en-US" dirty="0" smtClean="0"/>
              <a:t>Minnesota </a:t>
            </a:r>
            <a:r>
              <a:rPr lang="en-US" dirty="0" err="1" smtClean="0"/>
              <a:t>Multiphasic</a:t>
            </a:r>
            <a:r>
              <a:rPr lang="en-US" dirty="0" smtClean="0"/>
              <a:t> Personality Inventory </a:t>
            </a:r>
            <a:br>
              <a:rPr lang="en-US" dirty="0" smtClean="0"/>
            </a:br>
            <a:r>
              <a:rPr lang="en-US" dirty="0" smtClean="0"/>
              <a:t> </a:t>
            </a:r>
            <a:r>
              <a:rPr lang="en-US" dirty="0" smtClean="0">
                <a:hlinkClick r:id="rId2"/>
              </a:rPr>
              <a:t>(MMPI-2-RF)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2819400"/>
            <a:ext cx="7791450" cy="32004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Criterion based (or data reduction)</a:t>
            </a:r>
          </a:p>
          <a:p>
            <a:pPr>
              <a:buFont typeface="Monotype Sorts" pitchFamily="2" charset="2"/>
              <a:buNone/>
              <a:defRPr/>
            </a:pPr>
            <a:r>
              <a:rPr lang="en-US" dirty="0" smtClean="0"/>
              <a:t>		</a:t>
            </a:r>
            <a:r>
              <a:rPr lang="en-US" sz="2800" dirty="0" smtClean="0"/>
              <a:t>large pool of questions</a:t>
            </a:r>
          </a:p>
          <a:p>
            <a:pPr>
              <a:buFont typeface="Monotype Sorts" pitchFamily="2" charset="2"/>
              <a:buNone/>
              <a:defRPr/>
            </a:pPr>
            <a:r>
              <a:rPr lang="en-US" sz="2800" dirty="0" smtClean="0"/>
              <a:t>		select appropriate criterion groups</a:t>
            </a:r>
          </a:p>
          <a:p>
            <a:pPr>
              <a:buFont typeface="Monotype Sorts" pitchFamily="2" charset="2"/>
              <a:buNone/>
              <a:defRPr/>
            </a:pPr>
            <a:r>
              <a:rPr lang="en-US" sz="2800" dirty="0" smtClean="0"/>
              <a:t>		factor analysis</a:t>
            </a:r>
            <a:endParaRPr lang="en-US" dirty="0" smtClean="0"/>
          </a:p>
        </p:txBody>
      </p:sp>
    </p:spTree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MMPI – 2-RF scales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50  scales</a:t>
            </a:r>
          </a:p>
          <a:p>
            <a:r>
              <a:rPr lang="en-US" dirty="0" smtClean="0"/>
              <a:t>8 Validity scales</a:t>
            </a:r>
          </a:p>
          <a:p>
            <a:pPr>
              <a:defRPr/>
            </a:pPr>
            <a:r>
              <a:rPr lang="en-US" dirty="0" smtClean="0"/>
              <a:t>addiction scales</a:t>
            </a:r>
          </a:p>
          <a:p>
            <a:pPr>
              <a:defRPr/>
            </a:pPr>
            <a:r>
              <a:rPr lang="en-US" dirty="0" smtClean="0"/>
              <a:t>supplemental scales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1428750" y="381000"/>
            <a:ext cx="7715250" cy="1143000"/>
          </a:xfrm>
        </p:spPr>
        <p:txBody>
          <a:bodyPr/>
          <a:lstStyle/>
          <a:p>
            <a:pPr algn="ctr">
              <a:defRPr/>
            </a:pPr>
            <a:r>
              <a:rPr lang="en-US" dirty="0" smtClean="0"/>
              <a:t>Problems with MMPI-2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57288" y="1981200"/>
            <a:ext cx="7791450" cy="4114800"/>
          </a:xfrm>
        </p:spPr>
        <p:txBody>
          <a:bodyPr/>
          <a:lstStyle/>
          <a:p>
            <a:pPr>
              <a:buFont typeface="Wingdings" pitchFamily="2" charset="2"/>
              <a:buChar char="Ø"/>
              <a:defRPr/>
            </a:pPr>
            <a:r>
              <a:rPr lang="en-US" dirty="0" smtClean="0"/>
              <a:t>norms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en-US" dirty="0" smtClean="0"/>
              <a:t>inter-item consistency is low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en-US" dirty="0" smtClean="0"/>
              <a:t>high inter correlations between scores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en-US" dirty="0" smtClean="0"/>
              <a:t>validity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en-US" dirty="0" smtClean="0"/>
              <a:t>reading at 6th grade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en-US" dirty="0" smtClean="0"/>
              <a:t>self-report</a:t>
            </a:r>
          </a:p>
        </p:txBody>
      </p:sp>
    </p:spTree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304800"/>
            <a:ext cx="7715250" cy="1143000"/>
          </a:xfrm>
        </p:spPr>
        <p:txBody>
          <a:bodyPr/>
          <a:lstStyle/>
          <a:p>
            <a:pPr algn="ctr">
              <a:defRPr/>
            </a:pPr>
            <a:r>
              <a:rPr lang="en-US" dirty="0" smtClean="0"/>
              <a:t>California Psychological Inventory-260 </a:t>
            </a:r>
            <a:r>
              <a:rPr lang="en-US" dirty="0" smtClean="0">
                <a:hlinkClick r:id="rId2"/>
              </a:rPr>
              <a:t>(CPI)</a:t>
            </a:r>
            <a:endParaRPr lang="en-US" dirty="0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57288" y="1905000"/>
            <a:ext cx="7791450" cy="41910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Developed 1956 -- revised 2005</a:t>
            </a:r>
          </a:p>
          <a:p>
            <a:pPr>
              <a:defRPr/>
            </a:pPr>
            <a:r>
              <a:rPr lang="en-US" dirty="0" smtClean="0"/>
              <a:t>assess normal adult personality</a:t>
            </a:r>
          </a:p>
          <a:p>
            <a:pPr>
              <a:defRPr/>
            </a:pPr>
            <a:r>
              <a:rPr lang="en-US" dirty="0" smtClean="0"/>
              <a:t>260 true/false questions (1/2 from MMPI)</a:t>
            </a:r>
          </a:p>
          <a:p>
            <a:pPr>
              <a:defRPr/>
            </a:pPr>
            <a:r>
              <a:rPr lang="en-US" dirty="0" smtClean="0"/>
              <a:t>30-45 minutes</a:t>
            </a:r>
          </a:p>
          <a:p>
            <a:pPr>
              <a:defRPr/>
            </a:pPr>
            <a:r>
              <a:rPr lang="en-US" dirty="0" smtClean="0"/>
              <a:t>paper-pencil</a:t>
            </a:r>
          </a:p>
          <a:p>
            <a:pPr>
              <a:defRPr/>
            </a:pPr>
            <a:r>
              <a:rPr lang="en-US" dirty="0" smtClean="0"/>
              <a:t>normed on college students</a:t>
            </a:r>
          </a:p>
        </p:txBody>
      </p:sp>
    </p:spTree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Personal Profiles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Internal-external</a:t>
            </a:r>
          </a:p>
          <a:p>
            <a:r>
              <a:rPr lang="en-US" dirty="0" smtClean="0"/>
              <a:t>Need for control</a:t>
            </a:r>
          </a:p>
          <a:p>
            <a:r>
              <a:rPr lang="en-US" dirty="0" smtClean="0"/>
              <a:t>Interests</a:t>
            </a:r>
          </a:p>
          <a:p>
            <a:r>
              <a:rPr lang="en-US" dirty="0" smtClean="0"/>
              <a:t>Etc….</a:t>
            </a:r>
            <a:endParaRPr lang="en-US" dirty="0"/>
          </a:p>
        </p:txBody>
      </p:sp>
    </p:spTree>
  </p:cSld>
  <p:clrMapOvr>
    <a:masterClrMapping/>
  </p:clrMapOvr>
  <p:transition>
    <p:pull dir="ru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381000"/>
            <a:ext cx="7715250" cy="1143000"/>
          </a:xfrm>
        </p:spPr>
        <p:txBody>
          <a:bodyPr/>
          <a:lstStyle/>
          <a:p>
            <a:pPr algn="ctr">
              <a:defRPr/>
            </a:pPr>
            <a:r>
              <a:rPr lang="en-US" dirty="0" smtClean="0"/>
              <a:t>California Psychological Inventory (CPI)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57288" y="1905000"/>
            <a:ext cx="7791450" cy="41910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29 socially desirable behavioral tendencies</a:t>
            </a:r>
          </a:p>
          <a:p>
            <a:pPr>
              <a:buFont typeface="Monotype Sorts" pitchFamily="2" charset="2"/>
              <a:buNone/>
              <a:defRPr/>
            </a:pPr>
            <a:r>
              <a:rPr lang="en-US" sz="2800" dirty="0" smtClean="0"/>
              <a:t>		Interpersonal styles</a:t>
            </a:r>
          </a:p>
          <a:p>
            <a:pPr>
              <a:buFont typeface="Monotype Sorts" pitchFamily="2" charset="2"/>
              <a:buNone/>
              <a:defRPr/>
            </a:pPr>
            <a:r>
              <a:rPr lang="en-US" sz="2800" dirty="0" smtClean="0"/>
              <a:t>		self acceptance</a:t>
            </a:r>
          </a:p>
          <a:p>
            <a:pPr>
              <a:buFont typeface="Monotype Sorts" pitchFamily="2" charset="2"/>
              <a:buNone/>
              <a:defRPr/>
            </a:pPr>
            <a:r>
              <a:rPr lang="en-US" sz="2800" dirty="0" smtClean="0"/>
              <a:t>		self control</a:t>
            </a:r>
          </a:p>
          <a:p>
            <a:pPr>
              <a:buFont typeface="Monotype Sorts" pitchFamily="2" charset="2"/>
              <a:buNone/>
              <a:defRPr/>
            </a:pPr>
            <a:r>
              <a:rPr lang="en-US" sz="2800" dirty="0" smtClean="0"/>
              <a:t>		flexibility</a:t>
            </a:r>
            <a:endParaRPr lang="en-US" dirty="0" smtClean="0"/>
          </a:p>
          <a:p>
            <a:pPr>
              <a:defRPr/>
            </a:pPr>
            <a:r>
              <a:rPr lang="en-US" dirty="0" smtClean="0"/>
              <a:t>more positive than MMPI</a:t>
            </a:r>
          </a:p>
          <a:p>
            <a:pPr>
              <a:defRPr/>
            </a:pPr>
            <a:r>
              <a:rPr lang="en-US" dirty="0" smtClean="0"/>
              <a:t>used for educational, vocational, counseling</a:t>
            </a:r>
          </a:p>
        </p:txBody>
      </p:sp>
    </p:spTree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0"/>
            <a:ext cx="7715250" cy="11430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16 Personality Factors - </a:t>
            </a:r>
            <a:r>
              <a:rPr lang="en-US" dirty="0" smtClean="0">
                <a:hlinkClick r:id="rId2"/>
              </a:rPr>
              <a:t>16 PF</a:t>
            </a:r>
            <a:endParaRPr lang="en-US" dirty="0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57288" y="1143000"/>
            <a:ext cx="7791450" cy="4953000"/>
          </a:xfrm>
        </p:spPr>
        <p:txBody>
          <a:bodyPr/>
          <a:lstStyle/>
          <a:p>
            <a:pPr>
              <a:defRPr/>
            </a:pPr>
            <a:r>
              <a:rPr lang="en-US" dirty="0" err="1" smtClean="0"/>
              <a:t>Cattell</a:t>
            </a:r>
            <a:r>
              <a:rPr lang="en-US" dirty="0" smtClean="0"/>
              <a:t> - 1956 - last revised 2000</a:t>
            </a:r>
          </a:p>
          <a:p>
            <a:pPr>
              <a:defRPr/>
            </a:pPr>
            <a:r>
              <a:rPr lang="en-US" dirty="0" smtClean="0"/>
              <a:t>data reduction by factor analysis</a:t>
            </a:r>
          </a:p>
          <a:p>
            <a:pPr>
              <a:defRPr/>
            </a:pPr>
            <a:r>
              <a:rPr lang="en-US" dirty="0" smtClean="0"/>
              <a:t>administer hundreds of questions and factor analyze responses = 16 factors</a:t>
            </a:r>
          </a:p>
          <a:p>
            <a:pPr>
              <a:defRPr/>
            </a:pPr>
            <a:r>
              <a:rPr lang="en-US" dirty="0" smtClean="0"/>
              <a:t>185 items (true, ?, false)</a:t>
            </a:r>
          </a:p>
          <a:p>
            <a:pPr>
              <a:defRPr/>
            </a:pPr>
            <a:r>
              <a:rPr lang="en-US" dirty="0" smtClean="0"/>
              <a:t>30-60 minutes</a:t>
            </a:r>
          </a:p>
          <a:p>
            <a:pPr>
              <a:defRPr/>
            </a:pPr>
            <a:r>
              <a:rPr lang="en-US" dirty="0" smtClean="0"/>
              <a:t>7th grade reading level</a:t>
            </a:r>
          </a:p>
          <a:p>
            <a:pPr>
              <a:defRPr/>
            </a:pPr>
            <a:r>
              <a:rPr lang="en-US" dirty="0" smtClean="0"/>
              <a:t>computer or hand score</a:t>
            </a:r>
          </a:p>
        </p:txBody>
      </p:sp>
    </p:spTree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152400"/>
            <a:ext cx="7715250" cy="1143000"/>
          </a:xfrm>
        </p:spPr>
        <p:txBody>
          <a:bodyPr/>
          <a:lstStyle/>
          <a:p>
            <a:pPr>
              <a:defRPr/>
            </a:pPr>
            <a:r>
              <a:rPr lang="en-US" smtClean="0"/>
              <a:t>16 Personality Factors - 16 PF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3000" y="1524000"/>
            <a:ext cx="7791450" cy="3810000"/>
          </a:xfrm>
        </p:spPr>
        <p:txBody>
          <a:bodyPr/>
          <a:lstStyle/>
          <a:p>
            <a:pPr>
              <a:defRPr/>
            </a:pPr>
            <a:r>
              <a:rPr lang="en-US" smtClean="0"/>
              <a:t>Measures 16 primary personality traits</a:t>
            </a:r>
          </a:p>
          <a:p>
            <a:pPr>
              <a:defRPr/>
            </a:pPr>
            <a:r>
              <a:rPr lang="en-US" smtClean="0"/>
              <a:t>Heavily used in research</a:t>
            </a:r>
          </a:p>
          <a:p>
            <a:pPr>
              <a:defRPr/>
            </a:pPr>
            <a:r>
              <a:rPr lang="en-US" smtClean="0"/>
              <a:t>good reliability - test/retest</a:t>
            </a:r>
          </a:p>
          <a:p>
            <a:pPr>
              <a:defRPr/>
            </a:pPr>
            <a:r>
              <a:rPr lang="en-US" smtClean="0"/>
              <a:t>good validity - construct and criterion</a:t>
            </a:r>
          </a:p>
          <a:p>
            <a:pPr>
              <a:defRPr/>
            </a:pPr>
            <a:r>
              <a:rPr lang="en-US" smtClean="0"/>
              <a:t>lots of norms and profiles</a:t>
            </a:r>
          </a:p>
          <a:p>
            <a:pPr>
              <a:defRPr/>
            </a:pPr>
            <a:r>
              <a:rPr lang="en-US" smtClean="0"/>
              <a:t>used for career and vocational guidance</a:t>
            </a:r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1219200" y="5410200"/>
            <a:ext cx="6926263" cy="11874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hlinkClick r:id="rId2"/>
              </a:rPr>
              <a:t>http://www.pearsonassessments.com/tests/sixtpf_5.htm</a:t>
            </a:r>
            <a:endParaRPr lang="en-US"/>
          </a:p>
          <a:p>
            <a:endParaRPr lang="en-US"/>
          </a:p>
          <a:p>
            <a:endParaRPr lang="en-US"/>
          </a:p>
        </p:txBody>
      </p:sp>
    </p:spTree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304800"/>
            <a:ext cx="7715250" cy="1219200"/>
          </a:xfrm>
        </p:spPr>
        <p:txBody>
          <a:bodyPr/>
          <a:lstStyle/>
          <a:p>
            <a:pPr algn="ctr">
              <a:defRPr/>
            </a:pPr>
            <a:r>
              <a:rPr lang="en-US" sz="4000" dirty="0" smtClean="0"/>
              <a:t>Revised NEO Personality Inventory</a:t>
            </a:r>
            <a:br>
              <a:rPr lang="en-US" sz="4000" dirty="0" smtClean="0"/>
            </a:br>
            <a:r>
              <a:rPr lang="en-US" sz="4000" dirty="0" smtClean="0">
                <a:hlinkClick r:id="rId2"/>
              </a:rPr>
              <a:t>NEO – PI-R</a:t>
            </a:r>
            <a:endParaRPr lang="en-US" sz="4000" dirty="0" smtClean="0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3000" y="1828800"/>
            <a:ext cx="7791450" cy="47244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Costa &amp; McCrae </a:t>
            </a:r>
            <a:r>
              <a:rPr lang="en-US" smtClean="0"/>
              <a:t>- 1985/1995</a:t>
            </a:r>
          </a:p>
          <a:p>
            <a:pPr>
              <a:defRPr/>
            </a:pPr>
            <a:r>
              <a:rPr lang="en-US" dirty="0" smtClean="0"/>
              <a:t>Neuroticism</a:t>
            </a:r>
          </a:p>
          <a:p>
            <a:pPr>
              <a:defRPr/>
            </a:pPr>
            <a:r>
              <a:rPr lang="en-US" dirty="0" smtClean="0"/>
              <a:t>Extraversion</a:t>
            </a:r>
          </a:p>
          <a:p>
            <a:pPr>
              <a:defRPr/>
            </a:pPr>
            <a:r>
              <a:rPr lang="en-US" dirty="0" smtClean="0"/>
              <a:t>Openness</a:t>
            </a:r>
          </a:p>
          <a:p>
            <a:pPr>
              <a:defRPr/>
            </a:pPr>
            <a:r>
              <a:rPr lang="en-US" dirty="0" smtClean="0"/>
              <a:t>Agreeableness</a:t>
            </a:r>
          </a:p>
          <a:p>
            <a:pPr>
              <a:defRPr/>
            </a:pPr>
            <a:r>
              <a:rPr lang="en-US" dirty="0" smtClean="0"/>
              <a:t>Conscientiousness</a:t>
            </a:r>
          </a:p>
        </p:txBody>
      </p:sp>
    </p:spTree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en-US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smtClean="0"/>
          </a:p>
        </p:txBody>
      </p:sp>
    </p:spTree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381000"/>
            <a:ext cx="8077200" cy="11430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Examples of </a:t>
            </a:r>
            <a:r>
              <a:rPr lang="en-US" dirty="0" err="1" smtClean="0"/>
              <a:t>unidimensional</a:t>
            </a:r>
            <a:r>
              <a:rPr lang="en-US" dirty="0" smtClean="0"/>
              <a:t> traits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Locus of Control (Rotter)</a:t>
            </a:r>
          </a:p>
          <a:p>
            <a:pPr>
              <a:defRPr/>
            </a:pPr>
            <a:r>
              <a:rPr lang="en-US" smtClean="0"/>
              <a:t>Type A/B</a:t>
            </a:r>
          </a:p>
          <a:p>
            <a:pPr>
              <a:defRPr/>
            </a:pPr>
            <a:r>
              <a:rPr lang="en-US" smtClean="0"/>
              <a:t>Impulsive/Reflective (Kagan - Matching familiar figures)</a:t>
            </a:r>
          </a:p>
          <a:p>
            <a:pPr>
              <a:defRPr/>
            </a:pPr>
            <a:r>
              <a:rPr lang="en-US" smtClean="0"/>
              <a:t>Field Dependent/Independent (Witkin - embedded figures)</a:t>
            </a:r>
          </a:p>
        </p:txBody>
      </p:sp>
    </p:spTree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381000"/>
            <a:ext cx="8077200" cy="1143000"/>
          </a:xfrm>
        </p:spPr>
        <p:txBody>
          <a:bodyPr/>
          <a:lstStyle/>
          <a:p>
            <a:pPr>
              <a:defRPr/>
            </a:pPr>
            <a:r>
              <a:rPr lang="en-US" dirty="0" err="1" smtClean="0"/>
              <a:t>Unidimensional</a:t>
            </a:r>
            <a:r>
              <a:rPr lang="en-US" dirty="0" smtClean="0"/>
              <a:t> trait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57288" y="1600200"/>
            <a:ext cx="7791450" cy="4495800"/>
          </a:xfrm>
        </p:spPr>
        <p:txBody>
          <a:bodyPr/>
          <a:lstStyle/>
          <a:p>
            <a:pPr>
              <a:buNone/>
              <a:defRPr/>
            </a:pPr>
            <a:r>
              <a:rPr lang="en-US" dirty="0" smtClean="0"/>
              <a:t>Impulsive/Reflective (</a:t>
            </a:r>
            <a:r>
              <a:rPr lang="en-US" dirty="0" err="1" smtClean="0"/>
              <a:t>Kagan</a:t>
            </a:r>
            <a:r>
              <a:rPr lang="en-US" dirty="0" smtClean="0"/>
              <a:t> - Matching Familiar Figures - MFF)</a:t>
            </a:r>
          </a:p>
          <a:p>
            <a:pPr>
              <a:defRPr/>
            </a:pPr>
            <a:r>
              <a:rPr lang="en-US" dirty="0" smtClean="0"/>
              <a:t>Jerome </a:t>
            </a:r>
            <a:r>
              <a:rPr lang="en-US" dirty="0" err="1" smtClean="0"/>
              <a:t>Kagan</a:t>
            </a:r>
            <a:r>
              <a:rPr lang="en-US" dirty="0" smtClean="0"/>
              <a:t> – 1965</a:t>
            </a:r>
          </a:p>
          <a:p>
            <a:pPr>
              <a:defRPr/>
            </a:pPr>
            <a:r>
              <a:rPr lang="en-US" dirty="0" smtClean="0"/>
              <a:t>Based on time to react</a:t>
            </a:r>
          </a:p>
          <a:p>
            <a:pPr>
              <a:defRPr/>
            </a:pPr>
            <a:r>
              <a:rPr lang="en-US" dirty="0" smtClean="0"/>
              <a:t>Slower, more accurate = reflective</a:t>
            </a:r>
          </a:p>
          <a:p>
            <a:pPr>
              <a:defRPr/>
            </a:pPr>
            <a:r>
              <a:rPr lang="en-US" dirty="0" smtClean="0"/>
              <a:t>Faster, less accurate = impulsive</a:t>
            </a:r>
          </a:p>
        </p:txBody>
      </p:sp>
    </p:spTree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381000"/>
            <a:ext cx="8077200" cy="1143000"/>
          </a:xfrm>
        </p:spPr>
        <p:txBody>
          <a:bodyPr/>
          <a:lstStyle/>
          <a:p>
            <a:pPr>
              <a:defRPr/>
            </a:pPr>
            <a:r>
              <a:rPr lang="en-US" dirty="0" err="1" smtClean="0"/>
              <a:t>Unidimensional</a:t>
            </a:r>
            <a:r>
              <a:rPr lang="en-US" dirty="0" smtClean="0"/>
              <a:t> traits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57288" y="1752600"/>
            <a:ext cx="7791450" cy="4343400"/>
          </a:xfrm>
        </p:spPr>
        <p:txBody>
          <a:bodyPr/>
          <a:lstStyle/>
          <a:p>
            <a:pPr>
              <a:buNone/>
              <a:defRPr/>
            </a:pPr>
            <a:r>
              <a:rPr lang="en-US" dirty="0" smtClean="0"/>
              <a:t>Field Dependent/Independent (</a:t>
            </a:r>
            <a:r>
              <a:rPr lang="en-US" dirty="0" err="1" smtClean="0"/>
              <a:t>Witkin</a:t>
            </a:r>
            <a:r>
              <a:rPr lang="en-US" dirty="0" smtClean="0"/>
              <a:t> - Embedded Figures Test - EFT)</a:t>
            </a:r>
          </a:p>
          <a:p>
            <a:pPr>
              <a:buNone/>
              <a:defRPr/>
            </a:pPr>
            <a:r>
              <a:rPr lang="en-US" dirty="0" smtClean="0"/>
              <a:t>Herman </a:t>
            </a:r>
            <a:r>
              <a:rPr lang="en-US" dirty="0" err="1" smtClean="0"/>
              <a:t>Witkin</a:t>
            </a:r>
            <a:r>
              <a:rPr lang="en-US" dirty="0" smtClean="0"/>
              <a:t> – 1950’s</a:t>
            </a:r>
          </a:p>
          <a:p>
            <a:pPr>
              <a:buNone/>
              <a:defRPr/>
            </a:pPr>
            <a:r>
              <a:rPr lang="en-US" u="sng" dirty="0" smtClean="0"/>
              <a:t>Field Dependent </a:t>
            </a:r>
            <a:r>
              <a:rPr lang="en-US" dirty="0" smtClean="0"/>
              <a:t>– has trouble finding geometric shape embedded in background = very interpersonal, reads social cues well, openly convey own feelings. Women more likely field dependent</a:t>
            </a:r>
          </a:p>
        </p:txBody>
      </p:sp>
    </p:spTree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381000"/>
            <a:ext cx="8077200" cy="1143000"/>
          </a:xfrm>
        </p:spPr>
        <p:txBody>
          <a:bodyPr/>
          <a:lstStyle/>
          <a:p>
            <a:pPr>
              <a:defRPr/>
            </a:pPr>
            <a:r>
              <a:rPr lang="en-US" dirty="0" err="1" smtClean="0"/>
              <a:t>Unidimensional</a:t>
            </a:r>
            <a:r>
              <a:rPr lang="en-US" dirty="0" smtClean="0"/>
              <a:t> traits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57288" y="1752600"/>
            <a:ext cx="7791450" cy="4343400"/>
          </a:xfrm>
        </p:spPr>
        <p:txBody>
          <a:bodyPr/>
          <a:lstStyle/>
          <a:p>
            <a:pPr>
              <a:buNone/>
              <a:defRPr/>
            </a:pPr>
            <a:r>
              <a:rPr lang="en-US" u="sng" dirty="0" smtClean="0"/>
              <a:t>Field independent </a:t>
            </a:r>
            <a:r>
              <a:rPr lang="en-US" dirty="0" smtClean="0"/>
              <a:t>– readily finds geometric shape regardless of background = has internal frame of reference, imposes own sense of order on situation lacking structure, impersonal and task oriented, separate own self identity from field. Men frequently field independent.</a:t>
            </a:r>
          </a:p>
        </p:txBody>
      </p:sp>
    </p:spTree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1428750" y="228600"/>
            <a:ext cx="7715250" cy="1143000"/>
          </a:xfrm>
        </p:spPr>
        <p:txBody>
          <a:bodyPr/>
          <a:lstStyle/>
          <a:p>
            <a:pPr algn="ctr">
              <a:defRPr/>
            </a:pPr>
            <a:r>
              <a:rPr lang="en-US" dirty="0" smtClean="0"/>
              <a:t>Myers-Briggs Type Indicator </a:t>
            </a:r>
            <a:r>
              <a:rPr lang="en-US" dirty="0" smtClean="0">
                <a:hlinkClick r:id="rId2"/>
              </a:rPr>
              <a:t>(MBTI)</a:t>
            </a:r>
            <a:endParaRPr lang="en-US" dirty="0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57288" y="1905000"/>
            <a:ext cx="7791450" cy="41910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Isabel Briggs Myers and Katherine  Briggs</a:t>
            </a:r>
          </a:p>
          <a:p>
            <a:pPr>
              <a:defRPr/>
            </a:pPr>
            <a:r>
              <a:rPr lang="en-US" dirty="0" smtClean="0"/>
              <a:t>1940s</a:t>
            </a:r>
          </a:p>
          <a:p>
            <a:pPr>
              <a:defRPr/>
            </a:pPr>
            <a:r>
              <a:rPr lang="en-US" dirty="0" smtClean="0"/>
              <a:t>Based on Jung’s personality dimensions</a:t>
            </a:r>
          </a:p>
          <a:p>
            <a:pPr>
              <a:defRPr/>
            </a:pPr>
            <a:r>
              <a:rPr lang="en-US" dirty="0" smtClean="0"/>
              <a:t>126 forced choice questions</a:t>
            </a:r>
          </a:p>
          <a:p>
            <a:pPr>
              <a:defRPr/>
            </a:pPr>
            <a:r>
              <a:rPr lang="en-US" dirty="0" smtClean="0"/>
              <a:t>20-30 minutes</a:t>
            </a:r>
          </a:p>
        </p:txBody>
      </p:sp>
    </p:spTree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1428750" y="228600"/>
            <a:ext cx="7715250" cy="1143000"/>
          </a:xfrm>
        </p:spPr>
        <p:txBody>
          <a:bodyPr/>
          <a:lstStyle/>
          <a:p>
            <a:pPr algn="ctr">
              <a:defRPr/>
            </a:pPr>
            <a:r>
              <a:rPr lang="en-US" smtClean="0"/>
              <a:t>Myers-Briggs Type Indicator (MBTI)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57288" y="1828800"/>
            <a:ext cx="7791450" cy="42672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Heavily used in research</a:t>
            </a:r>
          </a:p>
          <a:p>
            <a:pPr>
              <a:defRPr/>
            </a:pPr>
            <a:r>
              <a:rPr lang="en-US" dirty="0" smtClean="0"/>
              <a:t>lots of validity studies</a:t>
            </a:r>
          </a:p>
          <a:p>
            <a:pPr>
              <a:defRPr/>
            </a:pPr>
            <a:r>
              <a:rPr lang="en-US" dirty="0" smtClean="0"/>
              <a:t>used in academic and counseling settings</a:t>
            </a:r>
          </a:p>
          <a:p>
            <a:pPr>
              <a:defRPr/>
            </a:pPr>
            <a:r>
              <a:rPr lang="en-US" dirty="0" smtClean="0"/>
              <a:t>vocational preferences</a:t>
            </a:r>
          </a:p>
          <a:p>
            <a:pPr>
              <a:defRPr/>
            </a:pPr>
            <a:r>
              <a:rPr lang="en-US" dirty="0" smtClean="0"/>
              <a:t>interpersonal interactions </a:t>
            </a:r>
          </a:p>
        </p:txBody>
      </p:sp>
    </p:spTree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1428750" y="228600"/>
            <a:ext cx="7715250" cy="1143000"/>
          </a:xfrm>
        </p:spPr>
        <p:txBody>
          <a:bodyPr/>
          <a:lstStyle/>
          <a:p>
            <a:pPr algn="ctr">
              <a:defRPr/>
            </a:pPr>
            <a:r>
              <a:rPr lang="en-US" dirty="0" smtClean="0"/>
              <a:t>Myers-Briggs Type Indicator </a:t>
            </a:r>
            <a:r>
              <a:rPr lang="en-US" dirty="0" smtClean="0">
                <a:hlinkClick r:id="rId2"/>
              </a:rPr>
              <a:t>(</a:t>
            </a:r>
            <a:r>
              <a:rPr lang="en-US" dirty="0" smtClean="0">
                <a:hlinkClick r:id="rId3"/>
              </a:rPr>
              <a:t>example of MBTI types</a:t>
            </a:r>
            <a:r>
              <a:rPr lang="en-US" dirty="0" smtClean="0">
                <a:hlinkClick r:id="rId2"/>
              </a:rPr>
              <a:t>)</a:t>
            </a:r>
            <a:endParaRPr lang="en-US" dirty="0" smtClean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57288" y="1676400"/>
            <a:ext cx="7791450" cy="4419600"/>
          </a:xfrm>
        </p:spPr>
        <p:txBody>
          <a:bodyPr/>
          <a:lstStyle/>
          <a:p>
            <a:pPr>
              <a:defRPr/>
            </a:pPr>
            <a:r>
              <a:rPr lang="en-US" smtClean="0"/>
              <a:t>Measures 4 dimensions of personality</a:t>
            </a:r>
          </a:p>
          <a:p>
            <a:pPr>
              <a:buFont typeface="Monotype Sorts" pitchFamily="2" charset="2"/>
              <a:buNone/>
              <a:defRPr/>
            </a:pPr>
            <a:r>
              <a:rPr lang="en-US" sz="2800" smtClean="0"/>
              <a:t>		extroversion-introversion (EI)</a:t>
            </a:r>
          </a:p>
          <a:p>
            <a:pPr>
              <a:buFont typeface="Monotype Sorts" pitchFamily="2" charset="2"/>
              <a:buNone/>
              <a:defRPr/>
            </a:pPr>
            <a:r>
              <a:rPr lang="en-US" sz="2800" smtClean="0"/>
              <a:t>		sensing-intuition (SN)</a:t>
            </a:r>
          </a:p>
          <a:p>
            <a:pPr>
              <a:buFont typeface="Monotype Sorts" pitchFamily="2" charset="2"/>
              <a:buNone/>
              <a:defRPr/>
            </a:pPr>
            <a:r>
              <a:rPr lang="en-US" sz="2800" smtClean="0"/>
              <a:t>		thinking-feeling (TF)</a:t>
            </a:r>
          </a:p>
          <a:p>
            <a:pPr>
              <a:buFont typeface="Monotype Sorts" pitchFamily="2" charset="2"/>
              <a:buNone/>
              <a:defRPr/>
            </a:pPr>
            <a:r>
              <a:rPr lang="en-US" sz="2800" smtClean="0"/>
              <a:t>		judgement-perception (JP)</a:t>
            </a:r>
          </a:p>
          <a:p>
            <a:pPr>
              <a:defRPr/>
            </a:pPr>
            <a:r>
              <a:rPr lang="en-US" smtClean="0"/>
              <a:t>combine into 16 personality types e.g. ESTJ</a:t>
            </a:r>
          </a:p>
        </p:txBody>
      </p:sp>
    </p:spTree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zures">
  <a:themeElements>
    <a:clrScheme name="">
      <a:dk1>
        <a:srgbClr val="000000"/>
      </a:dk1>
      <a:lt1>
        <a:srgbClr val="FFFFFF"/>
      </a:lt1>
      <a:dk2>
        <a:srgbClr val="114FFB"/>
      </a:dk2>
      <a:lt2>
        <a:srgbClr val="8CF4EA"/>
      </a:lt2>
      <a:accent1>
        <a:srgbClr val="00B7A5"/>
      </a:accent1>
      <a:accent2>
        <a:srgbClr val="D49FFF"/>
      </a:accent2>
      <a:accent3>
        <a:srgbClr val="AAB2FD"/>
      </a:accent3>
      <a:accent4>
        <a:srgbClr val="DADADA"/>
      </a:accent4>
      <a:accent5>
        <a:srgbClr val="AAD8CF"/>
      </a:accent5>
      <a:accent6>
        <a:srgbClr val="C090E7"/>
      </a:accent6>
      <a:hlink>
        <a:srgbClr val="7B00E4"/>
      </a:hlink>
      <a:folHlink>
        <a:srgbClr val="618FFD"/>
      </a:folHlink>
    </a:clrScheme>
    <a:fontScheme name="azures.pp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zures.pp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zures.pp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zures.ppt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zures.ppt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zures.pp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zures.pp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zures.pp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c:\projects\pp4eng\common\template\sldshow\azures.ppt</Template>
  <TotalTime>18068</TotalTime>
  <Pages>6</Pages>
  <Words>555</Words>
  <Application>Microsoft Office PowerPoint</Application>
  <PresentationFormat>On-screen Show (4:3)</PresentationFormat>
  <Paragraphs>132</Paragraphs>
  <Slides>24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6" baseType="lpstr">
      <vt:lpstr>azures</vt:lpstr>
      <vt:lpstr>Document</vt:lpstr>
      <vt:lpstr>Objective Personality Tests</vt:lpstr>
      <vt:lpstr>Personal Profiles</vt:lpstr>
      <vt:lpstr>Examples of unidimensional traits</vt:lpstr>
      <vt:lpstr>Unidimensional trait</vt:lpstr>
      <vt:lpstr>Unidimensional traits</vt:lpstr>
      <vt:lpstr>Unidimensional traits</vt:lpstr>
      <vt:lpstr>Myers-Briggs Type Indicator (MBTI)</vt:lpstr>
      <vt:lpstr>Myers-Briggs Type Indicator (MBTI)</vt:lpstr>
      <vt:lpstr>Myers-Briggs Type Indicator (example of MBTI types)</vt:lpstr>
      <vt:lpstr>Keirsey Temperament Sorter – II KTS-II</vt:lpstr>
      <vt:lpstr>Kolb Learning Styles Kolb’s theory</vt:lpstr>
      <vt:lpstr>Kolb’s Learning Cycle</vt:lpstr>
      <vt:lpstr>Learning model</vt:lpstr>
      <vt:lpstr>Kolb’s learning styles</vt:lpstr>
      <vt:lpstr>Minnesota Multiphasic Personality Inventory (MMPI)</vt:lpstr>
      <vt:lpstr>Minnesota Multiphasic Personality Inventory   (MMPI-2-RF) </vt:lpstr>
      <vt:lpstr>MMPI – 2-RF scales</vt:lpstr>
      <vt:lpstr>Problems with MMPI-2</vt:lpstr>
      <vt:lpstr>California Psychological Inventory-260 (CPI)</vt:lpstr>
      <vt:lpstr>California Psychological Inventory (CPI)</vt:lpstr>
      <vt:lpstr>16 Personality Factors - 16 PF</vt:lpstr>
      <vt:lpstr>16 Personality Factors - 16 PF</vt:lpstr>
      <vt:lpstr>Revised NEO Personality Inventory NEO – PI-R</vt:lpstr>
      <vt:lpstr>Slide 24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General</dc:title>
  <dc:subject>methods used in research on education</dc:subject>
  <dc:creator/>
  <cp:keywords/>
  <dc:description/>
  <cp:lastModifiedBy>Dr. Margaret D. Anderson</cp:lastModifiedBy>
  <cp:revision>80</cp:revision>
  <cp:lastPrinted>1999-11-16T14:32:00Z</cp:lastPrinted>
  <dcterms:created xsi:type="dcterms:W3CDTF">1998-01-27T08:49:38Z</dcterms:created>
  <dcterms:modified xsi:type="dcterms:W3CDTF">2010-05-10T17:51:52Z</dcterms:modified>
</cp:coreProperties>
</file>