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5" r:id="rId2"/>
    <p:sldId id="270" r:id="rId3"/>
    <p:sldId id="269" r:id="rId4"/>
    <p:sldId id="271" r:id="rId5"/>
    <p:sldId id="277" r:id="rId6"/>
    <p:sldId id="285" r:id="rId7"/>
    <p:sldId id="280" r:id="rId8"/>
    <p:sldId id="276" r:id="rId9"/>
    <p:sldId id="281" r:id="rId10"/>
    <p:sldId id="283" r:id="rId11"/>
    <p:sldId id="284" r:id="rId12"/>
    <p:sldId id="268" r:id="rId13"/>
    <p:sldId id="274" r:id="rId14"/>
    <p:sldId id="279" r:id="rId15"/>
    <p:sldId id="273" r:id="rId16"/>
    <p:sldId id="295" r:id="rId17"/>
    <p:sldId id="296" r:id="rId18"/>
    <p:sldId id="286" r:id="rId19"/>
    <p:sldId id="287" r:id="rId20"/>
    <p:sldId id="288" r:id="rId21"/>
    <p:sldId id="293" r:id="rId22"/>
    <p:sldId id="292" r:id="rId23"/>
    <p:sldId id="291" r:id="rId24"/>
    <p:sldId id="290" r:id="rId25"/>
    <p:sldId id="272" r:id="rId26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12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071873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0875" y="609600"/>
            <a:ext cx="1947863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7288" y="609600"/>
            <a:ext cx="5691187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7288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9213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over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000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7288" y="1981200"/>
            <a:ext cx="77914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81100" y="609600"/>
            <a:ext cx="771525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1059" name="Group 35"/>
          <p:cNvGrpSpPr>
            <a:grpSpLocks/>
          </p:cNvGrpSpPr>
          <p:nvPr/>
        </p:nvGrpSpPr>
        <p:grpSpPr bwMode="auto">
          <a:xfrm>
            <a:off x="0" y="0"/>
            <a:ext cx="1085850" cy="6845300"/>
            <a:chOff x="0" y="0"/>
            <a:chExt cx="684" cy="4312"/>
          </a:xfrm>
        </p:grpSpPr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684" cy="4312"/>
            </a:xfrm>
            <a:prstGeom prst="rect">
              <a:avLst/>
            </a:prstGeom>
            <a:gradFill rotWithShape="0">
              <a:gsLst>
                <a:gs pos="0">
                  <a:srgbClr val="114FFB"/>
                </a:gs>
                <a:gs pos="50000">
                  <a:srgbClr val="114FFB">
                    <a:gamma/>
                    <a:shade val="20000"/>
                    <a:invGamma/>
                  </a:srgbClr>
                </a:gs>
                <a:gs pos="100000">
                  <a:srgbClr val="114FFB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8" name="Group 34"/>
            <p:cNvGrpSpPr>
              <a:grpSpLocks/>
            </p:cNvGrpSpPr>
            <p:nvPr/>
          </p:nvGrpSpPr>
          <p:grpSpPr bwMode="auto">
            <a:xfrm>
              <a:off x="48" y="102"/>
              <a:ext cx="96" cy="4122"/>
              <a:chOff x="48" y="102"/>
              <a:chExt cx="96" cy="4122"/>
            </a:xfrm>
          </p:grpSpPr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48" y="110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48" y="124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48" y="13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48" y="153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48" y="168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48" y="18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8" y="196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48" y="211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48" y="225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48" y="240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48" y="254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4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48" y="283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48" y="297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48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48" y="326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48" y="340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48" y="355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48" y="369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48" y="384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48" y="39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48" y="41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48" y="39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48" y="53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Rectangle 32"/>
              <p:cNvSpPr>
                <a:spLocks noChangeArrowheads="1"/>
              </p:cNvSpPr>
              <p:nvPr/>
            </p:nvSpPr>
            <p:spPr bwMode="auto">
              <a:xfrm>
                <a:off x="48" y="82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Rectangle 33"/>
              <p:cNvSpPr>
                <a:spLocks noChangeArrowheads="1"/>
              </p:cNvSpPr>
              <p:nvPr/>
            </p:nvSpPr>
            <p:spPr bwMode="auto">
              <a:xfrm>
                <a:off x="48" y="96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27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F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tacafe.com/watch/1434754/childrens_apperception_test_projective_personality_test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pt-forensics.com/library/images5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lligentietesten.com/house_tree_person_drawings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715250" cy="1447800"/>
          </a:xfrm>
        </p:spPr>
        <p:txBody>
          <a:bodyPr/>
          <a:lstStyle/>
          <a:p>
            <a:pPr algn="ctr"/>
            <a:r>
              <a:rPr lang="en-US" sz="4800"/>
              <a:t>Projective Personality Tests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791450" cy="4038600"/>
          </a:xfrm>
        </p:spPr>
        <p:txBody>
          <a:bodyPr/>
          <a:lstStyle/>
          <a:p>
            <a:r>
              <a:rPr lang="en-US" dirty="0"/>
              <a:t>Ambiguous stimuli</a:t>
            </a:r>
          </a:p>
          <a:p>
            <a:r>
              <a:rPr lang="en-US" dirty="0"/>
              <a:t>Subject’s </a:t>
            </a:r>
            <a:r>
              <a:rPr lang="en-US" dirty="0" smtClean="0"/>
              <a:t>response (themes) </a:t>
            </a:r>
            <a:endParaRPr lang="en-US" dirty="0"/>
          </a:p>
          <a:p>
            <a:r>
              <a:rPr lang="en-US" dirty="0"/>
              <a:t>Interpretation of response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reveal unconscious or hidden thoughts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can’t fake good/bad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scoring templates </a:t>
            </a:r>
          </a:p>
          <a:p>
            <a:pPr lvl="1">
              <a:buFont typeface="Monotype Sorts" pitchFamily="2" charset="2"/>
              <a:buNone/>
            </a:pPr>
            <a:r>
              <a:rPr lang="en-US" dirty="0"/>
              <a:t>			- interpretation still an art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TAT story elements: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 shown in the picture</a:t>
            </a:r>
          </a:p>
          <a:p>
            <a:r>
              <a:rPr lang="en-US" dirty="0" smtClean="0"/>
              <a:t>What has led up to it</a:t>
            </a:r>
          </a:p>
          <a:p>
            <a:r>
              <a:rPr lang="en-US" dirty="0" smtClean="0"/>
              <a:t>What the characters in the picture are feeling and thinking</a:t>
            </a:r>
          </a:p>
          <a:p>
            <a:r>
              <a:rPr lang="en-US" dirty="0" smtClean="0"/>
              <a:t>Outcome of the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65492"/>
      </p:ext>
    </p:extLst>
  </p:cSld>
  <p:clrMapOvr>
    <a:masterClrMapping/>
  </p:clrMapOvr>
  <p:transition>
    <p:cover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TAT examples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69488"/>
      </p:ext>
    </p:extLst>
  </p:cSld>
  <p:clrMapOvr>
    <a:masterClrMapping/>
  </p:clrMapOvr>
  <p:transition>
    <p:cover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15250" cy="1143000"/>
          </a:xfrm>
        </p:spPr>
        <p:txBody>
          <a:bodyPr/>
          <a:lstStyle/>
          <a:p>
            <a:pPr algn="ctr"/>
            <a:r>
              <a:rPr lang="en-US" dirty="0" smtClean="0"/>
              <a:t>Construction (children)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371600"/>
            <a:ext cx="7791450" cy="4724400"/>
          </a:xfrm>
        </p:spPr>
        <p:txBody>
          <a:bodyPr/>
          <a:lstStyle/>
          <a:p>
            <a:r>
              <a:rPr lang="en-US"/>
              <a:t>Of stories</a:t>
            </a:r>
          </a:p>
          <a:p>
            <a:pPr>
              <a:buFont typeface="Monotype Sorts" pitchFamily="2" charset="2"/>
              <a:buNone/>
            </a:pPr>
            <a:r>
              <a:rPr lang="en-US"/>
              <a:t>The Blacky Pictures (1946)</a:t>
            </a:r>
          </a:p>
          <a:p>
            <a:pPr>
              <a:buFont typeface="Monotype Sorts" pitchFamily="2" charset="2"/>
              <a:buNone/>
            </a:pPr>
            <a:r>
              <a:rPr lang="en-US"/>
              <a:t>    Gerald Blum</a:t>
            </a:r>
          </a:p>
          <a:p>
            <a:pPr>
              <a:buFont typeface="Monotype Sorts" pitchFamily="2" charset="2"/>
              <a:buNone/>
            </a:pPr>
            <a:r>
              <a:rPr lang="en-US"/>
              <a:t>    5 to adult</a:t>
            </a:r>
          </a:p>
          <a:p>
            <a:pPr>
              <a:buFont typeface="Monotype Sorts" pitchFamily="2" charset="2"/>
              <a:buNone/>
            </a:pPr>
            <a:r>
              <a:rPr lang="en-US"/>
              <a:t>    psychoanalytic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12 pictures (cartoons of animals)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makes up story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also answers 6-7 questions about each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15250" cy="1143000"/>
          </a:xfrm>
        </p:spPr>
        <p:txBody>
          <a:bodyPr/>
          <a:lstStyle/>
          <a:p>
            <a:r>
              <a:rPr lang="en-US"/>
              <a:t>Construction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371600"/>
            <a:ext cx="7791450" cy="4724400"/>
          </a:xfrm>
        </p:spPr>
        <p:txBody>
          <a:bodyPr/>
          <a:lstStyle/>
          <a:p>
            <a:r>
              <a:rPr lang="en-US" dirty="0"/>
              <a:t>Of stories - tests for children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Children’s Apperception Test </a:t>
            </a:r>
            <a:r>
              <a:rPr lang="en-US" dirty="0">
                <a:hlinkClick r:id="rId2"/>
              </a:rPr>
              <a:t>(CAT)</a:t>
            </a: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dirty="0"/>
              <a:t>    Leopold </a:t>
            </a:r>
            <a:r>
              <a:rPr lang="en-US" dirty="0" err="1"/>
              <a:t>Bellak</a:t>
            </a:r>
            <a:r>
              <a:rPr lang="en-US" dirty="0"/>
              <a:t> (1950)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    ages 3 to 10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CAT-A = animals in human context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CAT-H = uses human figures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CAT-S = animal figures in family situations</a:t>
            </a:r>
          </a:p>
          <a:p>
            <a:pPr lvl="1">
              <a:buFont typeface="Monotype Sorts" pitchFamily="2" charset="2"/>
              <a:buNone/>
            </a:pPr>
            <a:r>
              <a:rPr lang="en-US" dirty="0"/>
              <a:t>	10 jigsaw like pictures - can manipulate them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15250" cy="1143000"/>
          </a:xfrm>
        </p:spPr>
        <p:txBody>
          <a:bodyPr/>
          <a:lstStyle/>
          <a:p>
            <a:r>
              <a:rPr lang="en-US"/>
              <a:t>Construction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295400"/>
            <a:ext cx="7791450" cy="4495800"/>
          </a:xfrm>
        </p:spPr>
        <p:txBody>
          <a:bodyPr/>
          <a:lstStyle/>
          <a:p>
            <a:r>
              <a:rPr lang="en-US" dirty="0"/>
              <a:t>Of </a:t>
            </a:r>
            <a:r>
              <a:rPr lang="en-US" dirty="0" smtClean="0"/>
              <a:t>stories - multicultural</a:t>
            </a: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dirty="0" smtClean="0"/>
              <a:t>Tell-Me-A-Story </a:t>
            </a:r>
            <a:r>
              <a:rPr lang="en-US" dirty="0"/>
              <a:t>(</a:t>
            </a:r>
            <a:r>
              <a:rPr lang="en-US" dirty="0" smtClean="0"/>
              <a:t>TEMAS) (1988/1993)</a:t>
            </a: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dirty="0"/>
              <a:t>		</a:t>
            </a:r>
            <a:r>
              <a:rPr lang="en-US" dirty="0" err="1" smtClean="0"/>
              <a:t>Costanintino</a:t>
            </a:r>
            <a:r>
              <a:rPr lang="en-US" dirty="0" smtClean="0"/>
              <a:t>, </a:t>
            </a:r>
            <a:r>
              <a:rPr lang="en-US" dirty="0" err="1" smtClean="0"/>
              <a:t>Malgady</a:t>
            </a:r>
            <a:r>
              <a:rPr lang="en-US" dirty="0" smtClean="0"/>
              <a:t> &amp; </a:t>
            </a:r>
            <a:r>
              <a:rPr lang="en-US" dirty="0" err="1" smtClean="0"/>
              <a:t>Rogler</a:t>
            </a: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dirty="0"/>
              <a:t>		ages </a:t>
            </a:r>
            <a:r>
              <a:rPr lang="en-US" dirty="0" smtClean="0"/>
              <a:t>5 -18</a:t>
            </a: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dirty="0"/>
              <a:t>		</a:t>
            </a:r>
            <a:r>
              <a:rPr lang="en-US" dirty="0" smtClean="0"/>
              <a:t>23 pictures – 11 sex-specific (x2)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		Hispanic and African-American or White in Urban settings</a:t>
            </a:r>
            <a:endParaRPr lang="en-US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15250" cy="1143000"/>
          </a:xfrm>
        </p:spPr>
        <p:txBody>
          <a:bodyPr/>
          <a:lstStyle/>
          <a:p>
            <a:r>
              <a:rPr lang="en-US" dirty="0"/>
              <a:t>Expression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791450" cy="4495800"/>
          </a:xfrm>
        </p:spPr>
        <p:txBody>
          <a:bodyPr/>
          <a:lstStyle/>
          <a:p>
            <a:r>
              <a:rPr lang="en-US" dirty="0"/>
              <a:t>Symbolic play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		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Drawings - </a:t>
            </a:r>
            <a:r>
              <a:rPr lang="en-US" dirty="0">
                <a:hlinkClick r:id="rId2"/>
              </a:rPr>
              <a:t>link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7288" y="1676400"/>
            <a:ext cx="7791450" cy="4419600"/>
          </a:xfrm>
        </p:spPr>
        <p:txBody>
          <a:bodyPr/>
          <a:lstStyle/>
          <a:p>
            <a:pPr>
              <a:buNone/>
            </a:pPr>
            <a:r>
              <a:rPr lang="en-US" dirty="0"/>
              <a:t>Draw a Person (Florence </a:t>
            </a:r>
            <a:r>
              <a:rPr lang="en-US" dirty="0" err="1"/>
              <a:t>Goodenough</a:t>
            </a:r>
            <a:r>
              <a:rPr lang="en-US" dirty="0"/>
              <a:t> - 1926)</a:t>
            </a:r>
          </a:p>
          <a:p>
            <a:pPr>
              <a:buNone/>
            </a:pPr>
            <a:r>
              <a:rPr lang="en-US" sz="2800" dirty="0" smtClean="0"/>
              <a:t>		-- children 3-17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-- difficulties with social adjustment</a:t>
            </a:r>
            <a:r>
              <a:rPr lang="en-US" dirty="0"/>
              <a:t>		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I </a:t>
            </a:r>
            <a:r>
              <a:rPr lang="en-US" sz="2400" dirty="0"/>
              <a:t>would like you to draw a picture of a person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Now </a:t>
            </a:r>
            <a:r>
              <a:rPr lang="en-US" sz="2400" dirty="0"/>
              <a:t>- a person of the opposite sex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Tell </a:t>
            </a:r>
            <a:r>
              <a:rPr lang="en-US" sz="2400" dirty="0"/>
              <a:t>a story about the  person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220680"/>
      </p:ext>
    </p:extLst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House-Tree-Person - </a:t>
            </a:r>
            <a:r>
              <a:rPr lang="en-US" dirty="0">
                <a:hlinkClick r:id="rId2"/>
              </a:rPr>
              <a:t>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Buck (1948)</a:t>
            </a:r>
          </a:p>
          <a:p>
            <a:r>
              <a:rPr lang="en-US" dirty="0" smtClean="0"/>
              <a:t>Anyone over age 3</a:t>
            </a:r>
          </a:p>
          <a:p>
            <a:r>
              <a:rPr lang="en-US" dirty="0" smtClean="0"/>
              <a:t>May be on 1 or </a:t>
            </a:r>
            <a:r>
              <a:rPr lang="en-US" smtClean="0"/>
              <a:t>3 sheets of paper</a:t>
            </a:r>
            <a:endParaRPr lang="en-US" dirty="0" smtClean="0"/>
          </a:p>
          <a:p>
            <a:r>
              <a:rPr lang="en-US" dirty="0" smtClean="0"/>
              <a:t>House = child’s feelings to family</a:t>
            </a:r>
          </a:p>
          <a:p>
            <a:r>
              <a:rPr lang="en-US" dirty="0" smtClean="0"/>
              <a:t>Tree = feelings of strength or weakness</a:t>
            </a:r>
          </a:p>
          <a:p>
            <a:r>
              <a:rPr lang="en-US" dirty="0" smtClean="0"/>
              <a:t>Person = child’s self-concept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764332"/>
      </p:ext>
    </p:extLst>
  </p:cSld>
  <p:clrMapOvr>
    <a:masterClrMapping/>
  </p:clrMapOvr>
  <p:transition>
    <p:cover dir="r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715250" cy="1143000"/>
          </a:xfrm>
        </p:spPr>
        <p:txBody>
          <a:bodyPr/>
          <a:lstStyle/>
          <a:p>
            <a:r>
              <a:rPr lang="en-US" dirty="0" smtClean="0"/>
              <a:t>House-Tree-Person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700" y="1981200"/>
            <a:ext cx="3176625" cy="4114800"/>
          </a:xfrm>
        </p:spPr>
      </p:pic>
    </p:spTree>
    <p:extLst>
      <p:ext uri="{BB962C8B-B14F-4D97-AF65-F5344CB8AC3E}">
        <p14:creationId xmlns:p14="http://schemas.microsoft.com/office/powerpoint/2010/main" val="1241737324"/>
      </p:ext>
    </p:extLst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15250" cy="1143000"/>
          </a:xfrm>
        </p:spPr>
        <p:txBody>
          <a:bodyPr/>
          <a:lstStyle/>
          <a:p>
            <a:r>
              <a:rPr lang="en-US" dirty="0"/>
              <a:t>House-Tree-Person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676400"/>
            <a:ext cx="2990552" cy="3886200"/>
          </a:xfrm>
        </p:spPr>
      </p:pic>
    </p:spTree>
    <p:extLst>
      <p:ext uri="{BB962C8B-B14F-4D97-AF65-F5344CB8AC3E}">
        <p14:creationId xmlns:p14="http://schemas.microsoft.com/office/powerpoint/2010/main" val="3529829535"/>
      </p:ext>
    </p:extLst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15250" cy="1143000"/>
          </a:xfrm>
        </p:spPr>
        <p:txBody>
          <a:bodyPr/>
          <a:lstStyle/>
          <a:p>
            <a:pPr algn="ctr"/>
            <a:r>
              <a:rPr lang="en-US"/>
              <a:t>Types of projective tests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57400"/>
            <a:ext cx="7791450" cy="3276600"/>
          </a:xfrm>
        </p:spPr>
        <p:txBody>
          <a:bodyPr/>
          <a:lstStyle/>
          <a:p>
            <a:r>
              <a:rPr lang="en-US" dirty="0"/>
              <a:t>Completion (sentences or stories)</a:t>
            </a:r>
          </a:p>
          <a:p>
            <a:r>
              <a:rPr lang="en-US" dirty="0"/>
              <a:t>Associations (to words or pictures)</a:t>
            </a:r>
          </a:p>
          <a:p>
            <a:r>
              <a:rPr lang="en-US" dirty="0"/>
              <a:t>Construction (to stimuli)</a:t>
            </a:r>
          </a:p>
          <a:p>
            <a:r>
              <a:rPr lang="en-US" dirty="0"/>
              <a:t>Arrangement (of stimuli - e.g. pictures)</a:t>
            </a:r>
          </a:p>
          <a:p>
            <a:r>
              <a:rPr lang="en-US" dirty="0"/>
              <a:t>Expression (drawing or play)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15250" cy="1143000"/>
          </a:xfrm>
        </p:spPr>
        <p:txBody>
          <a:bodyPr/>
          <a:lstStyle/>
          <a:p>
            <a:r>
              <a:rPr lang="en-US" dirty="0"/>
              <a:t>House-Tree-Person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514600"/>
            <a:ext cx="5056186" cy="2735313"/>
          </a:xfrm>
        </p:spPr>
      </p:pic>
    </p:spTree>
    <p:extLst>
      <p:ext uri="{BB962C8B-B14F-4D97-AF65-F5344CB8AC3E}">
        <p14:creationId xmlns:p14="http://schemas.microsoft.com/office/powerpoint/2010/main" val="2231915464"/>
      </p:ext>
    </p:extLst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15250" cy="1143000"/>
          </a:xfrm>
        </p:spPr>
        <p:txBody>
          <a:bodyPr/>
          <a:lstStyle/>
          <a:p>
            <a:r>
              <a:rPr lang="en-US" dirty="0"/>
              <a:t>House-Tree-Person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057400"/>
            <a:ext cx="4951791" cy="3505200"/>
          </a:xfrm>
        </p:spPr>
      </p:pic>
    </p:spTree>
    <p:extLst>
      <p:ext uri="{BB962C8B-B14F-4D97-AF65-F5344CB8AC3E}">
        <p14:creationId xmlns:p14="http://schemas.microsoft.com/office/powerpoint/2010/main" val="2231915464"/>
      </p:ext>
    </p:extLst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15250" cy="1143000"/>
          </a:xfrm>
        </p:spPr>
        <p:txBody>
          <a:bodyPr/>
          <a:lstStyle/>
          <a:p>
            <a:r>
              <a:rPr lang="en-US" dirty="0"/>
              <a:t>House-Tree-Person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362200"/>
            <a:ext cx="4038600" cy="2858784"/>
          </a:xfrm>
        </p:spPr>
      </p:pic>
    </p:spTree>
    <p:extLst>
      <p:ext uri="{BB962C8B-B14F-4D97-AF65-F5344CB8AC3E}">
        <p14:creationId xmlns:p14="http://schemas.microsoft.com/office/powerpoint/2010/main" val="2231915464"/>
      </p:ext>
    </p:extLst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15250" cy="1143000"/>
          </a:xfrm>
        </p:spPr>
        <p:txBody>
          <a:bodyPr/>
          <a:lstStyle/>
          <a:p>
            <a:r>
              <a:rPr lang="en-US" dirty="0"/>
              <a:t>House-Tree-Person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752600"/>
            <a:ext cx="3400425" cy="4418826"/>
          </a:xfrm>
        </p:spPr>
      </p:pic>
    </p:spTree>
    <p:extLst>
      <p:ext uri="{BB962C8B-B14F-4D97-AF65-F5344CB8AC3E}">
        <p14:creationId xmlns:p14="http://schemas.microsoft.com/office/powerpoint/2010/main" val="2231915464"/>
      </p:ext>
    </p:extLst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15250" cy="1143000"/>
          </a:xfrm>
        </p:spPr>
        <p:txBody>
          <a:bodyPr/>
          <a:lstStyle/>
          <a:p>
            <a:r>
              <a:rPr lang="en-US" dirty="0"/>
              <a:t>House-Tree-Person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133600"/>
            <a:ext cx="2867025" cy="3725677"/>
          </a:xfrm>
        </p:spPr>
      </p:pic>
    </p:spTree>
    <p:extLst>
      <p:ext uri="{BB962C8B-B14F-4D97-AF65-F5344CB8AC3E}">
        <p14:creationId xmlns:p14="http://schemas.microsoft.com/office/powerpoint/2010/main" val="2231915464"/>
      </p:ext>
    </p:extLst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715250" cy="1143000"/>
          </a:xfrm>
        </p:spPr>
        <p:txBody>
          <a:bodyPr/>
          <a:lstStyle/>
          <a:p>
            <a:pPr algn="ctr"/>
            <a:r>
              <a:rPr lang="en-US"/>
              <a:t>Completion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791450" cy="3581400"/>
          </a:xfrm>
        </p:spPr>
        <p:txBody>
          <a:bodyPr/>
          <a:lstStyle/>
          <a:p>
            <a:r>
              <a:rPr lang="en-US"/>
              <a:t>Sentence completion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</a:t>
            </a:r>
            <a:r>
              <a:rPr lang="en-US" sz="2400"/>
              <a:t>My best characteristic is……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</a:t>
            </a:r>
            <a:r>
              <a:rPr lang="en-US" sz="2400"/>
              <a:t>My greatest fear is………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</a:t>
            </a:r>
            <a:r>
              <a:rPr lang="en-US" sz="2400"/>
              <a:t>I only wish my mother had…….</a:t>
            </a:r>
          </a:p>
          <a:p>
            <a:r>
              <a:rPr lang="en-US"/>
              <a:t>Story completion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15250" cy="1143000"/>
          </a:xfrm>
        </p:spPr>
        <p:txBody>
          <a:bodyPr/>
          <a:lstStyle/>
          <a:p>
            <a:pPr algn="ctr"/>
            <a:r>
              <a:rPr lang="en-US"/>
              <a:t>Associations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91450" cy="3886200"/>
          </a:xfrm>
        </p:spPr>
        <p:txBody>
          <a:bodyPr/>
          <a:lstStyle/>
          <a:p>
            <a:r>
              <a:rPr lang="en-US"/>
              <a:t>Free association</a:t>
            </a:r>
          </a:p>
          <a:p>
            <a:r>
              <a:rPr lang="en-US"/>
              <a:t>Word association</a:t>
            </a:r>
          </a:p>
          <a:p>
            <a:r>
              <a:rPr lang="en-US"/>
              <a:t>Ambiguous stimuli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15250" cy="1143000"/>
          </a:xfrm>
        </p:spPr>
        <p:txBody>
          <a:bodyPr/>
          <a:lstStyle/>
          <a:p>
            <a:r>
              <a:rPr lang="en-US" dirty="0"/>
              <a:t>Rorschach </a:t>
            </a:r>
            <a:r>
              <a:rPr lang="en-US" dirty="0" smtClean="0"/>
              <a:t>Inkblot Test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371600"/>
            <a:ext cx="7791450" cy="47244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Herman Rorschach(1921</a:t>
            </a:r>
            <a:r>
              <a:rPr lang="en-US" dirty="0" smtClean="0"/>
              <a:t>)</a:t>
            </a:r>
          </a:p>
          <a:p>
            <a:pPr>
              <a:buFont typeface="Monotype Sorts" pitchFamily="2" charset="2"/>
              <a:buNone/>
            </a:pP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dirty="0"/>
              <a:t>			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38400" y="2209800"/>
            <a:ext cx="3893888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10 bilaterally symmetrical images</a:t>
            </a:r>
          </a:p>
          <a:p>
            <a:pPr lvl="1">
              <a:buNone/>
            </a:pPr>
            <a:r>
              <a:rPr lang="en-US" dirty="0"/>
              <a:t>			(5 black/white, 2 gray/red, 3 multi)</a:t>
            </a:r>
          </a:p>
          <a:p>
            <a:pPr>
              <a:buNone/>
            </a:pPr>
            <a:r>
              <a:rPr lang="en-US" dirty="0"/>
              <a:t>			predetermined sequence</a:t>
            </a:r>
          </a:p>
          <a:p>
            <a:pPr>
              <a:buNone/>
            </a:pPr>
            <a:r>
              <a:rPr lang="en-US" dirty="0"/>
              <a:t>			repeat sequence up to 3 times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en-US" dirty="0" err="1"/>
              <a:t>Exner’s</a:t>
            </a:r>
            <a:r>
              <a:rPr lang="en-US" dirty="0"/>
              <a:t> scoring </a:t>
            </a:r>
            <a:r>
              <a:rPr lang="en-US" dirty="0" smtClean="0"/>
              <a:t>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793992"/>
      </p:ext>
    </p:extLst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Examples of </a:t>
            </a:r>
            <a:r>
              <a:rPr lang="en-US" dirty="0"/>
              <a:t>Rorschach Inkblots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35882"/>
      </p:ext>
    </p:extLst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15250" cy="1143000"/>
          </a:xfrm>
        </p:spPr>
        <p:txBody>
          <a:bodyPr/>
          <a:lstStyle/>
          <a:p>
            <a:r>
              <a:rPr lang="en-US"/>
              <a:t>Scoring the Rorschach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791450" cy="44196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Major Criteria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Location (where on the inkblot?)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Determinant (what feature is used?)</a:t>
            </a:r>
          </a:p>
          <a:p>
            <a:pPr lvl="1">
              <a:buFont typeface="Monotype Sorts" pitchFamily="2" charset="2"/>
              <a:buNone/>
            </a:pPr>
            <a:r>
              <a:rPr lang="en-US" dirty="0"/>
              <a:t>		form, movement, color, texture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Content (what was the percept?)</a:t>
            </a:r>
          </a:p>
          <a:p>
            <a:pPr lvl="1">
              <a:buFont typeface="Monotype Sorts" pitchFamily="2" charset="2"/>
              <a:buNone/>
            </a:pPr>
            <a:r>
              <a:rPr lang="en-US" dirty="0"/>
              <a:t>		human, human detail, explosion, X-ray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Popular versus Original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15250" cy="1143000"/>
          </a:xfrm>
        </p:spPr>
        <p:txBody>
          <a:bodyPr/>
          <a:lstStyle/>
          <a:p>
            <a:pPr algn="ctr"/>
            <a:r>
              <a:rPr lang="en-US" dirty="0" smtClean="0"/>
              <a:t>Construction (adult)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791450" cy="4267200"/>
          </a:xfrm>
        </p:spPr>
        <p:txBody>
          <a:bodyPr/>
          <a:lstStyle/>
          <a:p>
            <a:r>
              <a:rPr lang="en-US" dirty="0"/>
              <a:t>Of </a:t>
            </a:r>
            <a:r>
              <a:rPr lang="en-US" dirty="0" smtClean="0"/>
              <a:t>stories - tests </a:t>
            </a:r>
            <a:r>
              <a:rPr lang="en-US" dirty="0"/>
              <a:t>for adults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Thematic Apperception Test (TAT)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Murray - 1943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ages 14 - 40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30 pictures - 1 </a:t>
            </a:r>
            <a:r>
              <a:rPr lang="en-US" dirty="0" smtClean="0"/>
              <a:t>blank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</a:t>
            </a:r>
            <a:r>
              <a:rPr lang="en-US" dirty="0" smtClean="0"/>
              <a:t>	shown in two sessions of 10 pictures</a:t>
            </a: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dirty="0"/>
              <a:t>		</a:t>
            </a:r>
            <a:r>
              <a:rPr lang="en-US" dirty="0" smtClean="0"/>
              <a:t>pictures </a:t>
            </a:r>
            <a:r>
              <a:rPr lang="en-US" dirty="0"/>
              <a:t>used varies</a:t>
            </a:r>
          </a:p>
        </p:txBody>
      </p:sp>
    </p:spTree>
    <p:extLst>
      <p:ext uri="{BB962C8B-B14F-4D97-AF65-F5344CB8AC3E}">
        <p14:creationId xmlns:p14="http://schemas.microsoft.com/office/powerpoint/2010/main" val="2552231698"/>
      </p:ext>
    </p:extLst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s.ppt">
  <a:themeElements>
    <a:clrScheme name="">
      <a:dk1>
        <a:srgbClr val="000000"/>
      </a:dk1>
      <a:lt1>
        <a:srgbClr val="FFFFFF"/>
      </a:lt1>
      <a:dk2>
        <a:srgbClr val="114FFB"/>
      </a:dk2>
      <a:lt2>
        <a:srgbClr val="8CF4EA"/>
      </a:lt2>
      <a:accent1>
        <a:srgbClr val="00B7A5"/>
      </a:accent1>
      <a:accent2>
        <a:srgbClr val="D49FFF"/>
      </a:accent2>
      <a:accent3>
        <a:srgbClr val="AAB2FD"/>
      </a:accent3>
      <a:accent4>
        <a:srgbClr val="DADADA"/>
      </a:accent4>
      <a:accent5>
        <a:srgbClr val="AAD8CF"/>
      </a:accent5>
      <a:accent6>
        <a:srgbClr val="C090E7"/>
      </a:accent6>
      <a:hlink>
        <a:srgbClr val="7B00E4"/>
      </a:hlink>
      <a:folHlink>
        <a:srgbClr val="618FFD"/>
      </a:folHlink>
    </a:clrScheme>
    <a:fontScheme name="azures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c:\projects\pp4eng\common\template\sldshow\azures.ppt</Template>
  <TotalTime>2548</TotalTime>
  <Pages>6</Pages>
  <Words>243</Words>
  <Application>Microsoft Office PowerPoint</Application>
  <PresentationFormat>On-screen Show (4:3)</PresentationFormat>
  <Paragraphs>105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azures.ppt</vt:lpstr>
      <vt:lpstr>Projective Personality Tests</vt:lpstr>
      <vt:lpstr>Types of projective tests</vt:lpstr>
      <vt:lpstr>Completion</vt:lpstr>
      <vt:lpstr>Associations</vt:lpstr>
      <vt:lpstr>Rorschach Inkblot Test</vt:lpstr>
      <vt:lpstr>PowerPoint Presentation</vt:lpstr>
      <vt:lpstr>Examples of Rorschach Inkblots</vt:lpstr>
      <vt:lpstr>Scoring the Rorschach</vt:lpstr>
      <vt:lpstr>Construction (adult)</vt:lpstr>
      <vt:lpstr>TAT story elements:</vt:lpstr>
      <vt:lpstr>TAT examples</vt:lpstr>
      <vt:lpstr>Construction (children)</vt:lpstr>
      <vt:lpstr>Construction</vt:lpstr>
      <vt:lpstr>Construction</vt:lpstr>
      <vt:lpstr>Expression</vt:lpstr>
      <vt:lpstr>Drawings - link </vt:lpstr>
      <vt:lpstr>House-Tree-Person - link</vt:lpstr>
      <vt:lpstr>House-Tree-Person </vt:lpstr>
      <vt:lpstr>House-Tree-Person</vt:lpstr>
      <vt:lpstr>House-Tree-Person</vt:lpstr>
      <vt:lpstr>House-Tree-Person</vt:lpstr>
      <vt:lpstr>House-Tree-Person</vt:lpstr>
      <vt:lpstr>House-Tree-Person</vt:lpstr>
      <vt:lpstr>House-Tree-Person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</dc:title>
  <dc:subject>methods used in research on education</dc:subject>
  <dc:creator>Margaret D Anderson</dc:creator>
  <cp:lastModifiedBy>SUNY Cortland</cp:lastModifiedBy>
  <cp:revision>53</cp:revision>
  <cp:lastPrinted>1601-01-01T00:00:00Z</cp:lastPrinted>
  <dcterms:created xsi:type="dcterms:W3CDTF">1998-01-27T08:49:38Z</dcterms:created>
  <dcterms:modified xsi:type="dcterms:W3CDTF">2014-05-06T19:07:19Z</dcterms:modified>
</cp:coreProperties>
</file>