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9" r:id="rId2"/>
    <p:sldId id="283" r:id="rId3"/>
    <p:sldId id="284" r:id="rId4"/>
    <p:sldId id="285" r:id="rId5"/>
    <p:sldId id="280" r:id="rId6"/>
    <p:sldId id="331" r:id="rId7"/>
    <p:sldId id="287" r:id="rId8"/>
    <p:sldId id="288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332" r:id="rId17"/>
    <p:sldId id="298" r:id="rId18"/>
    <p:sldId id="299" r:id="rId19"/>
    <p:sldId id="300" r:id="rId20"/>
    <p:sldId id="322" r:id="rId21"/>
    <p:sldId id="301" r:id="rId22"/>
    <p:sldId id="323" r:id="rId23"/>
    <p:sldId id="302" r:id="rId24"/>
    <p:sldId id="324" r:id="rId25"/>
    <p:sldId id="303" r:id="rId26"/>
    <p:sldId id="325" r:id="rId27"/>
    <p:sldId id="328" r:id="rId28"/>
    <p:sldId id="329" r:id="rId29"/>
    <p:sldId id="315" r:id="rId30"/>
    <p:sldId id="326" r:id="rId31"/>
    <p:sldId id="320" r:id="rId3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15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844856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Scales of Measurement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Nominal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classification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labels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mutually exclusive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exhaustive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different in kind, not degree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Bar Graph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81200"/>
            <a:ext cx="7791450" cy="4495800"/>
          </a:xfrm>
        </p:spPr>
        <p:txBody>
          <a:bodyPr/>
          <a:lstStyle/>
          <a:p>
            <a:endParaRPr lang="en-US"/>
          </a:p>
        </p:txBody>
      </p:sp>
      <p:pic>
        <p:nvPicPr>
          <p:cNvPr id="44036" name="Picture 4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52600"/>
            <a:ext cx="4462463" cy="442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Types of Graphs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Histogram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quantitative data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continuous (interval or ratio) scales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Histogram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4" name="Picture 4" descr="his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767263" cy="3389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Types of Graphs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Frequency polygon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quantitative data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continuous scales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based on histogram data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use midpoint of range for interval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lines joined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Frequency Polygon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2" name="Picture 4" descr="freq-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4889500" cy="3389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181100" y="152400"/>
            <a:ext cx="771525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533400"/>
            <a:ext cx="7791450" cy="6324600"/>
          </a:xfrm>
        </p:spPr>
        <p:txBody>
          <a:bodyPr/>
          <a:lstStyle/>
          <a:p>
            <a:endParaRPr lang="en-US"/>
          </a:p>
        </p:txBody>
      </p:sp>
      <p:pic>
        <p:nvPicPr>
          <p:cNvPr id="49157" name="Picture 5" descr="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762000"/>
            <a:ext cx="2819400" cy="2055813"/>
          </a:xfrm>
          <a:prstGeom prst="rect">
            <a:avLst/>
          </a:prstGeom>
          <a:noFill/>
        </p:spPr>
      </p:pic>
      <p:pic>
        <p:nvPicPr>
          <p:cNvPr id="49158" name="Picture 6" descr="his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581400"/>
            <a:ext cx="3222625" cy="2290763"/>
          </a:xfrm>
          <a:prstGeom prst="rect">
            <a:avLst/>
          </a:prstGeom>
          <a:noFill/>
        </p:spPr>
      </p:pic>
      <p:pic>
        <p:nvPicPr>
          <p:cNvPr id="49159" name="Picture 7" descr="freq-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657600"/>
            <a:ext cx="3282950" cy="22748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3. What sort of graph(s) would you use to display the data from your measure?</a:t>
            </a:r>
          </a:p>
          <a:p>
            <a:r>
              <a:rPr lang="en-US">
                <a:effectLst/>
              </a:rPr>
              <a:t>	Why would you use that one?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03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Interpreting Scores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Measures of Central Tendency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</a:t>
            </a:r>
          </a:p>
          <a:p>
            <a:r>
              <a:rPr lang="en-US"/>
              <a:t>Median</a:t>
            </a:r>
          </a:p>
          <a:p>
            <a:r>
              <a:rPr lang="en-US"/>
              <a:t>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Measures of Variability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Range</a:t>
            </a:r>
          </a:p>
          <a:p>
            <a:r>
              <a:rPr lang="en-US"/>
              <a:t>Standard Deviation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Scales of Measurement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Ordinal	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rank ordering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numbers reflect “greater than”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only intraindividual hierarchies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</a:t>
            </a:r>
            <a:r>
              <a:rPr lang="en-US" sz="2800"/>
              <a:t>NOT interindividual comparisons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1143000"/>
          </a:xfrm>
          <a:noFill/>
          <a:ln/>
        </p:spPr>
        <p:txBody>
          <a:bodyPr/>
          <a:lstStyle/>
          <a:p>
            <a:r>
              <a:rPr lang="en-US"/>
              <a:t>Effect of standard deviation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pic>
        <p:nvPicPr>
          <p:cNvPr id="75780" name="Picture 4" descr="2S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82763"/>
            <a:ext cx="8245475" cy="43132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457200"/>
            <a:ext cx="7715250" cy="1143000"/>
          </a:xfrm>
        </p:spPr>
        <p:txBody>
          <a:bodyPr/>
          <a:lstStyle/>
          <a:p>
            <a:pPr algn="ctr"/>
            <a:r>
              <a:rPr lang="en-US" dirty="0"/>
              <a:t>Assumptions of </a:t>
            </a:r>
            <a:br>
              <a:rPr lang="en-US" dirty="0"/>
            </a:br>
            <a:r>
              <a:rPr lang="en-US" dirty="0"/>
              <a:t>Normal </a:t>
            </a:r>
            <a:r>
              <a:rPr lang="en-US" dirty="0" smtClean="0"/>
              <a:t>Distribution</a:t>
            </a:r>
            <a:br>
              <a:rPr lang="en-US" dirty="0" smtClean="0"/>
            </a:br>
            <a:r>
              <a:rPr lang="en-US" dirty="0" smtClean="0"/>
              <a:t>(Gaussian)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362200"/>
            <a:ext cx="7791450" cy="3886200"/>
          </a:xfrm>
        </p:spPr>
        <p:txBody>
          <a:bodyPr/>
          <a:lstStyle/>
          <a:p>
            <a:r>
              <a:rPr lang="en-US" dirty="0"/>
              <a:t>The underlying variable is continuous</a:t>
            </a:r>
          </a:p>
          <a:p>
            <a:r>
              <a:rPr lang="en-US" dirty="0"/>
              <a:t>The range of values is unbounded</a:t>
            </a:r>
          </a:p>
          <a:p>
            <a:r>
              <a:rPr lang="en-US" dirty="0"/>
              <a:t>The distribution is symmetrical</a:t>
            </a:r>
          </a:p>
          <a:p>
            <a:r>
              <a:rPr lang="en-US" dirty="0"/>
              <a:t>The distribution is </a:t>
            </a:r>
            <a:r>
              <a:rPr lang="en-US" dirty="0" err="1"/>
              <a:t>unimodal</a:t>
            </a:r>
            <a:endParaRPr lang="en-US" dirty="0"/>
          </a:p>
          <a:p>
            <a:r>
              <a:rPr lang="en-US" dirty="0"/>
              <a:t>May be defined entirely by the mean and standard </a:t>
            </a:r>
            <a:r>
              <a:rPr lang="en-US" dirty="0" smtClean="0"/>
              <a:t>deviation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Normal Distribution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pic>
        <p:nvPicPr>
          <p:cNvPr id="76804" name="Picture 4" descr="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38" y="1828800"/>
            <a:ext cx="8170862" cy="46212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Terms of distributions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Kurtosis</a:t>
            </a:r>
          </a:p>
          <a:p>
            <a:r>
              <a:rPr lang="en-US" dirty="0" smtClean="0"/>
              <a:t>Modal</a:t>
            </a:r>
          </a:p>
          <a:p>
            <a:r>
              <a:rPr lang="en-US" dirty="0" err="1" smtClean="0"/>
              <a:t>Skewedness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715250" cy="1143000"/>
          </a:xfrm>
          <a:noFill/>
          <a:ln/>
        </p:spPr>
        <p:txBody>
          <a:bodyPr/>
          <a:lstStyle/>
          <a:p>
            <a:pPr algn="ctr"/>
            <a:r>
              <a:rPr lang="en-US"/>
              <a:t>Skewed distributions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pic>
        <p:nvPicPr>
          <p:cNvPr id="78852" name="Picture 4" descr="sk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752600"/>
            <a:ext cx="8267700" cy="44624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Linear transformations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Expresses raw score in different units</a:t>
            </a:r>
          </a:p>
          <a:p>
            <a:r>
              <a:rPr lang="en-US"/>
              <a:t>takes into account more information</a:t>
            </a:r>
          </a:p>
          <a:p>
            <a:r>
              <a:rPr lang="en-US"/>
              <a:t>allows comparisons between tests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Linear transformations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Standard Deviations + or - 1 to 3</a:t>
            </a:r>
          </a:p>
          <a:p>
            <a:r>
              <a:rPr lang="en-US"/>
              <a:t>z score 0 = mean, - 1 sd = -1 z, 1 sd = 1 z</a:t>
            </a:r>
          </a:p>
          <a:p>
            <a:r>
              <a:rPr lang="en-US"/>
              <a:t>T scores</a:t>
            </a:r>
          </a:p>
          <a:p>
            <a:pPr lvl="1"/>
            <a:r>
              <a:rPr lang="en-US"/>
              <a:t>removes negatives</a:t>
            </a:r>
          </a:p>
          <a:p>
            <a:pPr lvl="1"/>
            <a:r>
              <a:rPr lang="en-US"/>
              <a:t>removes fractions</a:t>
            </a:r>
          </a:p>
          <a:p>
            <a:pPr lvl="1"/>
            <a:r>
              <a:rPr lang="en-US"/>
              <a:t>0 z = 50 T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T = (z x 10) + 50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If z = 1.3</a:t>
            </a:r>
          </a:p>
          <a:p>
            <a:pPr>
              <a:buFont typeface="Monotype Sorts" pitchFamily="2" charset="2"/>
              <a:buNone/>
            </a:pPr>
            <a:r>
              <a:rPr lang="en-US"/>
              <a:t>T = (1.3 x 10) +50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= 63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T = (z x 10) + 50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If z = -1.9</a:t>
            </a:r>
          </a:p>
          <a:p>
            <a:pPr>
              <a:buFont typeface="Monotype Sorts" pitchFamily="2" charset="2"/>
              <a:buNone/>
            </a:pPr>
            <a:r>
              <a:rPr lang="en-US"/>
              <a:t>T = (-1.9 x 10) +50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= 31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15250" cy="1143000"/>
          </a:xfrm>
          <a:noFill/>
          <a:ln/>
        </p:spPr>
        <p:txBody>
          <a:bodyPr/>
          <a:lstStyle/>
          <a:p>
            <a:pPr algn="ctr"/>
            <a:r>
              <a:rPr lang="en-US"/>
              <a:t>Linear Transformations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pic>
        <p:nvPicPr>
          <p:cNvPr id="68612" name="Picture 4" descr="linea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888" y="1143000"/>
            <a:ext cx="8012112" cy="52308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Scales of Measurement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Interval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equal units on scale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scale is arbitrary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no 0 point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meaningful differences between scores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15250" cy="1143000"/>
          </a:xfrm>
          <a:noFill/>
          <a:ln/>
        </p:spPr>
        <p:txBody>
          <a:bodyPr/>
          <a:lstStyle/>
          <a:p>
            <a:r>
              <a:rPr lang="en-US" sz="3600"/>
              <a:t>Examples of linear transformations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pic>
        <p:nvPicPr>
          <p:cNvPr id="80900" name="Picture 4" descr="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8215313" cy="5021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Scales of Measurement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Ratio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true 0 can be determined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04800"/>
            <a:ext cx="7715250" cy="1066800"/>
          </a:xfrm>
        </p:spPr>
        <p:txBody>
          <a:bodyPr/>
          <a:lstStyle/>
          <a:p>
            <a:r>
              <a:rPr lang="en-US"/>
              <a:t>Contributions of each scale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524000"/>
            <a:ext cx="7791450" cy="4572000"/>
          </a:xfrm>
        </p:spPr>
        <p:txBody>
          <a:bodyPr/>
          <a:lstStyle/>
          <a:p>
            <a:r>
              <a:rPr lang="en-US"/>
              <a:t>Nominal</a:t>
            </a:r>
          </a:p>
          <a:p>
            <a:pPr lvl="1"/>
            <a:r>
              <a:rPr lang="en-US"/>
              <a:t>creates the group</a:t>
            </a:r>
          </a:p>
          <a:p>
            <a:r>
              <a:rPr lang="en-US"/>
              <a:t>Ordinal</a:t>
            </a:r>
          </a:p>
          <a:p>
            <a:pPr lvl="1"/>
            <a:r>
              <a:rPr lang="en-US"/>
              <a:t>creates rank (place) in group</a:t>
            </a:r>
          </a:p>
          <a:p>
            <a:r>
              <a:rPr lang="en-US"/>
              <a:t>Interval</a:t>
            </a:r>
          </a:p>
          <a:p>
            <a:pPr lvl="1"/>
            <a:r>
              <a:rPr lang="en-US"/>
              <a:t>relative place in group</a:t>
            </a:r>
          </a:p>
          <a:p>
            <a:r>
              <a:rPr lang="en-US"/>
              <a:t>Ratio</a:t>
            </a:r>
          </a:p>
          <a:p>
            <a:pPr lvl="1"/>
            <a:r>
              <a:rPr lang="en-US"/>
              <a:t>comparative relationship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2. Which scale is used for your measure? </a:t>
            </a:r>
          </a:p>
          <a:p>
            <a:r>
              <a:rPr lang="en-US" dirty="0">
                <a:effectLst/>
              </a:rPr>
              <a:t>	</a:t>
            </a:r>
            <a:r>
              <a:rPr lang="en-US" sz="2800" dirty="0">
                <a:effectLst/>
              </a:rPr>
              <a:t>Is it appropriate? – why or why not?</a:t>
            </a:r>
          </a:p>
          <a:p>
            <a:r>
              <a:rPr lang="en-US" sz="2800" dirty="0">
                <a:effectLst/>
              </a:rPr>
              <a:t>	Are there alternate scales that could be used to </a:t>
            </a:r>
            <a:r>
              <a:rPr lang="en-US" sz="2800" dirty="0" smtClean="0">
                <a:effectLst/>
              </a:rPr>
              <a:t>	represent </a:t>
            </a:r>
            <a:r>
              <a:rPr lang="en-US" sz="2800" dirty="0">
                <a:effectLst/>
              </a:rPr>
              <a:t>the data from your scale? If so how?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Graphing data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 Axis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horizontal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abscissa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independent variable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 Axis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vertical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ordinate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dependent variable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Types of Graphs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76400"/>
            <a:ext cx="7791450" cy="4419600"/>
          </a:xfrm>
        </p:spPr>
        <p:txBody>
          <a:bodyPr/>
          <a:lstStyle/>
          <a:p>
            <a:r>
              <a:rPr lang="en-US" dirty="0"/>
              <a:t>Bar graph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qualitative or quantitative </a:t>
            </a:r>
            <a:r>
              <a:rPr lang="en-US" dirty="0" smtClean="0"/>
              <a:t>data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nominal or ordinal </a:t>
            </a:r>
            <a:r>
              <a:rPr lang="en-US" dirty="0" smtClean="0"/>
              <a:t>scales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	categories on x axis, frequencies on y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discrete </a:t>
            </a:r>
            <a:r>
              <a:rPr lang="en-US" dirty="0" smtClean="0"/>
              <a:t>variables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	not continuous 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not joined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theme/theme1.xml><?xml version="1.0" encoding="utf-8"?>
<a:theme xmlns:a="http://schemas.openxmlformats.org/drawingml/2006/main" name="azures.ppt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2101</TotalTime>
  <Pages>3</Pages>
  <Words>275</Words>
  <Application>Microsoft Office PowerPoint</Application>
  <PresentationFormat>On-screen Show (4:3)</PresentationFormat>
  <Paragraphs>113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azures.ppt</vt:lpstr>
      <vt:lpstr>Scales of Measurement</vt:lpstr>
      <vt:lpstr>Scales of Measurement</vt:lpstr>
      <vt:lpstr>Scales of Measurement</vt:lpstr>
      <vt:lpstr>Scales of Measurement</vt:lpstr>
      <vt:lpstr>Contributions of each scale</vt:lpstr>
      <vt:lpstr>Project question #2</vt:lpstr>
      <vt:lpstr>Graphing data</vt:lpstr>
      <vt:lpstr>PowerPoint Presentation</vt:lpstr>
      <vt:lpstr>Types of Graphs</vt:lpstr>
      <vt:lpstr>Bar Graph</vt:lpstr>
      <vt:lpstr>Types of Graphs</vt:lpstr>
      <vt:lpstr>Histogram</vt:lpstr>
      <vt:lpstr>Types of Graphs</vt:lpstr>
      <vt:lpstr>Frequency Polygon</vt:lpstr>
      <vt:lpstr>PowerPoint Presentation</vt:lpstr>
      <vt:lpstr>Project question #3</vt:lpstr>
      <vt:lpstr>Interpreting Scores</vt:lpstr>
      <vt:lpstr>Measures of Central Tendency</vt:lpstr>
      <vt:lpstr>Measures of Variability</vt:lpstr>
      <vt:lpstr>Effect of standard deviation</vt:lpstr>
      <vt:lpstr>Assumptions of  Normal Distribution (Gaussian)</vt:lpstr>
      <vt:lpstr>Normal Distribution</vt:lpstr>
      <vt:lpstr>Terms of distributions</vt:lpstr>
      <vt:lpstr>Skewed distributions</vt:lpstr>
      <vt:lpstr>Linear transformations</vt:lpstr>
      <vt:lpstr>Linear transformations</vt:lpstr>
      <vt:lpstr>Example</vt:lpstr>
      <vt:lpstr>Example</vt:lpstr>
      <vt:lpstr>Linear Transformations</vt:lpstr>
      <vt:lpstr>Examples of linear transformations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Margaret D Anderson</dc:creator>
  <cp:lastModifiedBy>SUNY Cortland</cp:lastModifiedBy>
  <cp:revision>44</cp:revision>
  <cp:lastPrinted>1999-06-07T20:26:40Z</cp:lastPrinted>
  <dcterms:created xsi:type="dcterms:W3CDTF">1999-06-07T20:27:13Z</dcterms:created>
  <dcterms:modified xsi:type="dcterms:W3CDTF">2014-02-06T17:51:01Z</dcterms:modified>
</cp:coreProperties>
</file>