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4" r:id="rId2"/>
    <p:sldId id="295" r:id="rId3"/>
    <p:sldId id="302" r:id="rId4"/>
    <p:sldId id="296" r:id="rId5"/>
    <p:sldId id="297" r:id="rId6"/>
    <p:sldId id="280" r:id="rId7"/>
    <p:sldId id="284" r:id="rId8"/>
    <p:sldId id="275" r:id="rId9"/>
    <p:sldId id="304" r:id="rId10"/>
    <p:sldId id="305" r:id="rId11"/>
    <p:sldId id="310" r:id="rId12"/>
    <p:sldId id="306" r:id="rId13"/>
    <p:sldId id="307" r:id="rId14"/>
    <p:sldId id="308" r:id="rId15"/>
    <p:sldId id="311" r:id="rId16"/>
    <p:sldId id="312" r:id="rId17"/>
    <p:sldId id="309" r:id="rId18"/>
    <p:sldId id="266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77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3163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jjpNX_BQ_o&amp;feature=channe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masters.net/SatAbout/Scoring-Scale" TargetMode="External"/><Relationship Id="rId2" Type="http://schemas.openxmlformats.org/officeDocument/2006/relationships/hyperlink" Target="http://www.ets.org/gre/revised_general/faq/?viewfaq=faq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hinkingtolearn.com/reasoningtask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 algn="ctr">
              <a:defRPr/>
            </a:pPr>
            <a:r>
              <a:rPr lang="en-US" smtClean="0"/>
              <a:t>School-Based Tests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effectLst/>
              </a:rPr>
              <a:t>Readiness Tests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effectLst/>
              </a:rPr>
              <a:t>Aptitude Tests</a:t>
            </a:r>
            <a:r>
              <a:rPr lang="en-US" dirty="0" smtClean="0">
                <a:effectLst/>
              </a:rPr>
              <a:t> (capacity for learning)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effectLst/>
              </a:rPr>
              <a:t>Achievement Tests</a:t>
            </a:r>
            <a:r>
              <a:rPr lang="en-US" dirty="0" smtClean="0">
                <a:effectLst/>
              </a:rPr>
              <a:t> (accomplishments)</a:t>
            </a:r>
          </a:p>
          <a:p>
            <a:pPr>
              <a:buFont typeface="Wingdings" pitchFamily="2" charset="2"/>
              <a:buChar char="Ø"/>
            </a:pPr>
            <a:r>
              <a:rPr lang="en-US" sz="4000" smtClean="0">
                <a:effectLst/>
              </a:rPr>
              <a:t>Diagnostics</a:t>
            </a:r>
            <a:endParaRPr lang="en-US" sz="4000" dirty="0" smtClean="0">
              <a:effectLst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Bayley Scales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Nancy Bayley – Institute of Child Welfare – Berkeley CA </a:t>
            </a:r>
          </a:p>
          <a:p>
            <a:r>
              <a:rPr lang="en-US"/>
              <a:t>Original test 1969</a:t>
            </a:r>
          </a:p>
          <a:p>
            <a:r>
              <a:rPr lang="en-US"/>
              <a:t>Revised 2005</a:t>
            </a:r>
          </a:p>
        </p:txBody>
      </p:sp>
    </p:spTree>
    <p:extLst>
      <p:ext uri="{BB962C8B-B14F-4D97-AF65-F5344CB8AC3E}">
        <p14:creationId xmlns:p14="http://schemas.microsoft.com/office/powerpoint/2010/main" val="445083951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goals of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Meet IDEA 2004 </a:t>
            </a:r>
            <a:r>
              <a:rPr lang="en-US" dirty="0" smtClean="0"/>
              <a:t>criteria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Update normative data</a:t>
            </a:r>
          </a:p>
          <a:p>
            <a:pPr>
              <a:lnSpc>
                <a:spcPct val="90000"/>
              </a:lnSpc>
            </a:pPr>
            <a:r>
              <a:rPr lang="en-US" dirty="0"/>
              <a:t>Extend age range</a:t>
            </a:r>
          </a:p>
          <a:p>
            <a:pPr>
              <a:lnSpc>
                <a:spcPct val="90000"/>
              </a:lnSpc>
            </a:pPr>
            <a:r>
              <a:rPr lang="en-US" dirty="0"/>
              <a:t>Improve content coverage</a:t>
            </a:r>
          </a:p>
          <a:p>
            <a:pPr>
              <a:lnSpc>
                <a:spcPct val="90000"/>
              </a:lnSpc>
            </a:pPr>
            <a:r>
              <a:rPr lang="en-US" dirty="0"/>
              <a:t>Update stimulus materials</a:t>
            </a:r>
          </a:p>
          <a:p>
            <a:pPr>
              <a:lnSpc>
                <a:spcPct val="90000"/>
              </a:lnSpc>
            </a:pPr>
            <a:r>
              <a:rPr lang="en-US" dirty="0"/>
              <a:t>Improve psychometric quality</a:t>
            </a:r>
          </a:p>
          <a:p>
            <a:pPr>
              <a:lnSpc>
                <a:spcPct val="90000"/>
              </a:lnSpc>
            </a:pPr>
            <a:r>
              <a:rPr lang="en-US" dirty="0"/>
              <a:t>Improve clinical utility of scales</a:t>
            </a:r>
          </a:p>
          <a:p>
            <a:pPr>
              <a:lnSpc>
                <a:spcPct val="90000"/>
              </a:lnSpc>
            </a:pPr>
            <a:r>
              <a:rPr lang="en-US" dirty="0"/>
              <a:t>Preserve basic qualities of </a:t>
            </a:r>
            <a:r>
              <a:rPr lang="en-US" dirty="0" smtClean="0"/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13093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test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2133600"/>
            <a:ext cx="7791450" cy="3962400"/>
          </a:xfrm>
        </p:spPr>
        <p:txBody>
          <a:bodyPr/>
          <a:lstStyle/>
          <a:p>
            <a:r>
              <a:rPr lang="en-US"/>
              <a:t>1- 42 months</a:t>
            </a:r>
          </a:p>
          <a:p>
            <a:r>
              <a:rPr lang="en-US"/>
              <a:t>Flexible administration format</a:t>
            </a:r>
          </a:p>
          <a:p>
            <a:r>
              <a:rPr lang="en-US"/>
              <a:t>50 to 90 minutes</a:t>
            </a:r>
          </a:p>
          <a:p>
            <a:r>
              <a:rPr lang="en-US"/>
              <a:t>Theoretically eclectic</a:t>
            </a:r>
          </a:p>
          <a:p>
            <a:r>
              <a:rPr lang="en-US"/>
              <a:t>English only</a:t>
            </a:r>
          </a:p>
        </p:txBody>
      </p:sp>
    </p:spTree>
    <p:extLst>
      <p:ext uri="{BB962C8B-B14F-4D97-AF65-F5344CB8AC3E}">
        <p14:creationId xmlns:p14="http://schemas.microsoft.com/office/powerpoint/2010/main" val="1560102614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Bayley-III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developmentally delayed children</a:t>
            </a:r>
          </a:p>
          <a:p>
            <a:r>
              <a:rPr lang="en-US"/>
              <a:t>Chart progress on intervention program</a:t>
            </a:r>
          </a:p>
          <a:p>
            <a:r>
              <a:rPr lang="en-US"/>
              <a:t>Teach parents about development</a:t>
            </a:r>
          </a:p>
          <a:p>
            <a:r>
              <a:rPr lang="en-US"/>
              <a:t>Research tool</a:t>
            </a:r>
          </a:p>
        </p:txBody>
      </p:sp>
    </p:spTree>
    <p:extLst>
      <p:ext uri="{BB962C8B-B14F-4D97-AF65-F5344CB8AC3E}">
        <p14:creationId xmlns:p14="http://schemas.microsoft.com/office/powerpoint/2010/main" val="555539868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Cognitive</a:t>
            </a:r>
          </a:p>
          <a:p>
            <a:r>
              <a:rPr lang="en-US" dirty="0" smtClean="0"/>
              <a:t>Language (receptive and expressive)</a:t>
            </a:r>
            <a:endParaRPr lang="en-US" dirty="0"/>
          </a:p>
          <a:p>
            <a:r>
              <a:rPr lang="en-US" dirty="0" smtClean="0"/>
              <a:t>Motor (fine and gross)</a:t>
            </a:r>
            <a:endParaRPr lang="en-US" dirty="0"/>
          </a:p>
          <a:p>
            <a:r>
              <a:rPr lang="en-US" dirty="0"/>
              <a:t>Social-Emotional*</a:t>
            </a:r>
          </a:p>
          <a:p>
            <a:r>
              <a:rPr lang="en-US" dirty="0"/>
              <a:t>Adaptive Behavior*</a:t>
            </a:r>
          </a:p>
        </p:txBody>
      </p:sp>
    </p:spTree>
    <p:extLst>
      <p:ext uri="{BB962C8B-B14F-4D97-AF65-F5344CB8AC3E}">
        <p14:creationId xmlns:p14="http://schemas.microsoft.com/office/powerpoint/2010/main" val="1590552715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15250" cy="1143000"/>
          </a:xfrm>
        </p:spPr>
        <p:txBody>
          <a:bodyPr/>
          <a:lstStyle/>
          <a:p>
            <a:r>
              <a:rPr lang="en-US"/>
              <a:t>Social-Emotional (SE)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91450" cy="4724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Caregivers give feedback</a:t>
            </a:r>
          </a:p>
          <a:p>
            <a:r>
              <a:rPr lang="en-US" dirty="0"/>
              <a:t>Infant: interest, getting attention, calming, responsiveness</a:t>
            </a:r>
          </a:p>
          <a:p>
            <a:r>
              <a:rPr lang="en-US" dirty="0"/>
              <a:t>Toddler: means/ends behavior, imitation play, imagination, word use</a:t>
            </a:r>
          </a:p>
          <a:p>
            <a:r>
              <a:rPr lang="en-US" dirty="0"/>
              <a:t>Preschool: interactions with peers/adults, describe feelings, use emotions</a:t>
            </a:r>
          </a:p>
        </p:txBody>
      </p:sp>
    </p:spTree>
    <p:extLst>
      <p:ext uri="{BB962C8B-B14F-4D97-AF65-F5344CB8AC3E}">
        <p14:creationId xmlns:p14="http://schemas.microsoft.com/office/powerpoint/2010/main" val="2653745641"/>
      </p:ext>
    </p:extLst>
  </p:cSld>
  <p:clrMapOvr>
    <a:masterClrMapping/>
  </p:clrMapOvr>
  <p:transition>
    <p:cover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15250" cy="762000"/>
          </a:xfrm>
        </p:spPr>
        <p:txBody>
          <a:bodyPr/>
          <a:lstStyle/>
          <a:p>
            <a:r>
              <a:rPr lang="en-US"/>
              <a:t>Adaptive Behavior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143000"/>
            <a:ext cx="779145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Communication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Functional Pre-Academics</a:t>
            </a:r>
          </a:p>
          <a:p>
            <a:pPr>
              <a:lnSpc>
                <a:spcPct val="90000"/>
              </a:lnSpc>
            </a:pPr>
            <a:r>
              <a:rPr lang="en-US" sz="2800"/>
              <a:t>Self-Direction</a:t>
            </a:r>
          </a:p>
          <a:p>
            <a:pPr>
              <a:lnSpc>
                <a:spcPct val="90000"/>
              </a:lnSpc>
            </a:pPr>
            <a:r>
              <a:rPr lang="en-US" sz="2800"/>
              <a:t>Leisure</a:t>
            </a:r>
          </a:p>
          <a:p>
            <a:pPr>
              <a:lnSpc>
                <a:spcPct val="90000"/>
              </a:lnSpc>
            </a:pPr>
            <a:r>
              <a:rPr lang="en-US" sz="2800"/>
              <a:t>Social</a:t>
            </a:r>
          </a:p>
          <a:p>
            <a:pPr>
              <a:lnSpc>
                <a:spcPct val="90000"/>
              </a:lnSpc>
            </a:pPr>
            <a:r>
              <a:rPr lang="en-US" sz="2800"/>
              <a:t>Community use</a:t>
            </a:r>
          </a:p>
          <a:p>
            <a:pPr>
              <a:lnSpc>
                <a:spcPct val="90000"/>
              </a:lnSpc>
            </a:pPr>
            <a:r>
              <a:rPr lang="en-US" sz="2800"/>
              <a:t>Home living</a:t>
            </a:r>
          </a:p>
          <a:p>
            <a:pPr>
              <a:lnSpc>
                <a:spcPct val="90000"/>
              </a:lnSpc>
            </a:pPr>
            <a:r>
              <a:rPr lang="en-US" sz="2800"/>
              <a:t>Health and Safety</a:t>
            </a:r>
          </a:p>
          <a:p>
            <a:pPr>
              <a:lnSpc>
                <a:spcPct val="90000"/>
              </a:lnSpc>
            </a:pPr>
            <a:r>
              <a:rPr lang="en-US" sz="2800"/>
              <a:t>Self-Care</a:t>
            </a:r>
          </a:p>
          <a:p>
            <a:pPr>
              <a:lnSpc>
                <a:spcPct val="90000"/>
              </a:lnSpc>
            </a:pPr>
            <a:r>
              <a:rPr lang="en-US" sz="2800"/>
              <a:t>motor</a:t>
            </a:r>
          </a:p>
        </p:txBody>
      </p:sp>
    </p:spTree>
    <p:extLst>
      <p:ext uri="{BB962C8B-B14F-4D97-AF65-F5344CB8AC3E}">
        <p14:creationId xmlns:p14="http://schemas.microsoft.com/office/powerpoint/2010/main" val="156821310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</a:t>
            </a:r>
            <a:r>
              <a:rPr lang="en-US" dirty="0" err="1" smtClean="0"/>
              <a:t>Bayley</a:t>
            </a:r>
            <a:r>
              <a:rPr lang="en-US" dirty="0" smtClean="0"/>
              <a:t>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video </a:t>
            </a:r>
            <a:r>
              <a:rPr lang="en-US" dirty="0" smtClean="0">
                <a:hlinkClick r:id="rId2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56980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 algn="ctr">
              <a:defRPr/>
            </a:pPr>
            <a:r>
              <a:rPr lang="en-US" sz="4000" smtClean="0"/>
              <a:t>Aptitude Tests </a:t>
            </a:r>
            <a:br>
              <a:rPr lang="en-US" sz="4000" smtClean="0"/>
            </a:br>
            <a:r>
              <a:rPr lang="en-US" sz="4000" smtClean="0"/>
              <a:t>(capacity for learning)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</a:rPr>
              <a:t>Graduate Record Exam </a:t>
            </a:r>
            <a:r>
              <a:rPr lang="en-US" dirty="0" smtClean="0">
                <a:effectLst/>
                <a:hlinkClick r:id="rId2"/>
              </a:rPr>
              <a:t>(GRE)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Scholastic </a:t>
            </a:r>
            <a:r>
              <a:rPr lang="en-US" i="1" u="sng" dirty="0">
                <a:effectLst/>
              </a:rPr>
              <a:t>Assessment</a:t>
            </a:r>
            <a:r>
              <a:rPr lang="en-US" dirty="0">
                <a:effectLst/>
              </a:rPr>
              <a:t> Test </a:t>
            </a:r>
            <a:r>
              <a:rPr lang="en-US" dirty="0">
                <a:effectLst/>
                <a:hlinkClick r:id="rId3"/>
              </a:rPr>
              <a:t>(SAT)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Otis-Lennon School Ability Test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15250" cy="1143000"/>
          </a:xfrm>
        </p:spPr>
        <p:txBody>
          <a:bodyPr/>
          <a:lstStyle/>
          <a:p>
            <a:r>
              <a:rPr lang="en-US" dirty="0" smtClean="0"/>
              <a:t>Otis-Lennon School Ability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676400"/>
            <a:ext cx="7791450" cy="4419600"/>
          </a:xfrm>
        </p:spPr>
        <p:txBody>
          <a:bodyPr/>
          <a:lstStyle/>
          <a:p>
            <a:r>
              <a:rPr lang="en-US" dirty="0" smtClean="0"/>
              <a:t>Arthur Otis and Roger Lennon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edition 1979 (earlier versions 30s)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edition (2009)</a:t>
            </a:r>
          </a:p>
          <a:p>
            <a:r>
              <a:rPr lang="en-US" dirty="0" smtClean="0"/>
              <a:t>Group administered</a:t>
            </a:r>
          </a:p>
          <a:p>
            <a:r>
              <a:rPr lang="en-US" dirty="0" smtClean="0"/>
              <a:t>Pre-K through grade 12</a:t>
            </a:r>
          </a:p>
          <a:p>
            <a:r>
              <a:rPr lang="en-US" dirty="0" smtClean="0"/>
              <a:t>2007 – adopted by NY City Dept of Ed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OLSAT 8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76400"/>
            <a:ext cx="7791450" cy="4419600"/>
          </a:xfrm>
          <a:noFill/>
        </p:spPr>
        <p:txBody>
          <a:bodyPr/>
          <a:lstStyle/>
          <a:p>
            <a:r>
              <a:rPr lang="en-US" dirty="0" smtClean="0">
                <a:effectLst/>
              </a:rPr>
              <a:t>Used for decisions about school placement</a:t>
            </a:r>
          </a:p>
          <a:p>
            <a:r>
              <a:rPr lang="en-US" dirty="0" smtClean="0">
                <a:effectLst/>
              </a:rPr>
              <a:t>Abstract thinking and reasoning ability</a:t>
            </a:r>
          </a:p>
          <a:p>
            <a:r>
              <a:rPr lang="en-US" dirty="0" smtClean="0">
                <a:effectLst/>
              </a:rPr>
              <a:t>21 subtests</a:t>
            </a:r>
          </a:p>
          <a:p>
            <a:r>
              <a:rPr lang="en-US" dirty="0" smtClean="0">
                <a:effectLst/>
              </a:rPr>
              <a:t>5 areas</a:t>
            </a:r>
          </a:p>
          <a:p>
            <a:r>
              <a:rPr lang="en-US" dirty="0" smtClean="0">
                <a:effectLst/>
              </a:rPr>
              <a:t>Verbal and non verbal scores</a:t>
            </a:r>
          </a:p>
          <a:p>
            <a:r>
              <a:rPr lang="en-US" dirty="0" smtClean="0">
                <a:effectLst/>
              </a:rPr>
              <a:t>Overall School Ability Index (SAI)</a:t>
            </a:r>
          </a:p>
          <a:p>
            <a:r>
              <a:rPr lang="en-US" smtClean="0">
                <a:hlinkClick r:id="rId2"/>
              </a:rPr>
              <a:t>OLSAT </a:t>
            </a:r>
            <a:r>
              <a:rPr lang="en-US" dirty="0" smtClean="0">
                <a:hlinkClick r:id="rId2"/>
              </a:rPr>
              <a:t>categories</a:t>
            </a:r>
            <a:endParaRPr lang="en-US" dirty="0" smtClean="0"/>
          </a:p>
          <a:p>
            <a:pPr>
              <a:buNone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 algn="ctr">
              <a:defRPr/>
            </a:pPr>
            <a:r>
              <a:rPr lang="en-US" sz="4000" smtClean="0"/>
              <a:t>Achievement Tests (accomplishments)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Wechsler Individual Achievement Test – second edition (WIAT-II)</a:t>
            </a:r>
          </a:p>
          <a:p>
            <a:r>
              <a:rPr lang="en-US" smtClean="0">
                <a:effectLst/>
              </a:rPr>
              <a:t>Iowa Test of Basic Skills</a:t>
            </a:r>
          </a:p>
          <a:p>
            <a:r>
              <a:rPr lang="en-US" smtClean="0">
                <a:effectLst/>
              </a:rPr>
              <a:t>Stanford Achievement Tests</a:t>
            </a:r>
          </a:p>
          <a:p>
            <a:r>
              <a:rPr lang="en-US" smtClean="0">
                <a:effectLst/>
              </a:rPr>
              <a:t>Regents Tests</a:t>
            </a:r>
          </a:p>
          <a:p>
            <a:r>
              <a:rPr lang="en-US" smtClean="0">
                <a:effectLst/>
              </a:rPr>
              <a:t>Self-made instruments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School Readiness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00200"/>
            <a:ext cx="7791450" cy="44958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1 - Readiness to learn</a:t>
            </a:r>
          </a:p>
          <a:p>
            <a:pPr>
              <a:buNone/>
              <a:defRPr/>
            </a:pPr>
            <a:r>
              <a:rPr lang="en-US" dirty="0" smtClean="0"/>
              <a:t>Academic Knowledge</a:t>
            </a:r>
          </a:p>
          <a:p>
            <a:pPr>
              <a:buNone/>
              <a:defRPr/>
            </a:pPr>
            <a:r>
              <a:rPr lang="en-US" dirty="0" smtClean="0"/>
              <a:t>	-- Metropolitan Readiness Test</a:t>
            </a:r>
          </a:p>
          <a:p>
            <a:pPr>
              <a:buNone/>
              <a:defRPr/>
            </a:pPr>
            <a:r>
              <a:rPr lang="en-US" dirty="0" smtClean="0"/>
              <a:t>2 - Readiness for school</a:t>
            </a:r>
          </a:p>
          <a:p>
            <a:pPr>
              <a:buNone/>
              <a:defRPr/>
            </a:pPr>
            <a:r>
              <a:rPr lang="en-US" dirty="0" smtClean="0"/>
              <a:t>Developmental Milestones</a:t>
            </a:r>
          </a:p>
          <a:p>
            <a:pPr>
              <a:buNone/>
              <a:defRPr/>
            </a:pPr>
            <a:r>
              <a:rPr lang="en-US" dirty="0" smtClean="0"/>
              <a:t>	-- Bayley III</a:t>
            </a:r>
          </a:p>
          <a:p>
            <a:pPr>
              <a:buNone/>
              <a:defRPr/>
            </a:pPr>
            <a:r>
              <a:rPr lang="en-US" dirty="0" smtClean="0"/>
              <a:t>	-- Gesell Development Schedules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MRT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Level 1 – individually administered – pre K</a:t>
            </a:r>
          </a:p>
          <a:p>
            <a:pPr>
              <a:defRPr/>
            </a:pPr>
            <a:r>
              <a:rPr lang="en-US" dirty="0" smtClean="0"/>
              <a:t>Level 2 – group administered – middle and end of K and beginning of grade 1</a:t>
            </a:r>
          </a:p>
          <a:p>
            <a:pPr>
              <a:defRPr/>
            </a:pPr>
            <a:r>
              <a:rPr lang="en-US" dirty="0" smtClean="0"/>
              <a:t>Parent-Teacher Conference Report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MRT6 + Early School Inventory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Physical development checklist</a:t>
            </a:r>
          </a:p>
          <a:p>
            <a:pPr>
              <a:defRPr/>
            </a:pPr>
            <a:r>
              <a:rPr lang="en-US" smtClean="0"/>
              <a:t>Language development checklist</a:t>
            </a:r>
          </a:p>
          <a:p>
            <a:pPr>
              <a:defRPr/>
            </a:pPr>
            <a:r>
              <a:rPr lang="en-US" smtClean="0"/>
              <a:t>Cognitive development checklist</a:t>
            </a:r>
          </a:p>
          <a:p>
            <a:pPr>
              <a:defRPr/>
            </a:pPr>
            <a:r>
              <a:rPr lang="en-US" smtClean="0"/>
              <a:t>Social-emotional development checklist</a:t>
            </a:r>
          </a:p>
          <a:p>
            <a:pPr>
              <a:defRPr/>
            </a:pPr>
            <a:r>
              <a:rPr lang="en-US" smtClean="0"/>
              <a:t>+ Parent-teacher conference report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15250" cy="1143000"/>
          </a:xfrm>
        </p:spPr>
        <p:txBody>
          <a:bodyPr/>
          <a:lstStyle/>
          <a:p>
            <a:pPr algn="ctr"/>
            <a:r>
              <a:rPr lang="en-US" sz="4800"/>
              <a:t>Developmental Tests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4000"/>
              <a:t>Bayley Scales of Infant </a:t>
            </a:r>
          </a:p>
          <a:p>
            <a:pPr algn="ctr">
              <a:buFont typeface="Monotype Sorts" pitchFamily="2" charset="2"/>
              <a:buNone/>
            </a:pPr>
            <a:r>
              <a:rPr lang="en-US" sz="4000"/>
              <a:t>and Toddler Development, </a:t>
            </a:r>
          </a:p>
          <a:p>
            <a:pPr algn="ctr">
              <a:buFont typeface="Monotype Sorts" pitchFamily="2" charset="2"/>
              <a:buNone/>
            </a:pPr>
            <a:r>
              <a:rPr lang="en-US" sz="4000"/>
              <a:t>third edition</a:t>
            </a:r>
          </a:p>
          <a:p>
            <a:pPr algn="ctr">
              <a:buFont typeface="Monotype Sorts" pitchFamily="2" charset="2"/>
              <a:buNone/>
            </a:pPr>
            <a:r>
              <a:rPr lang="en-US" sz="4000"/>
              <a:t>(Bayley-III)</a:t>
            </a:r>
          </a:p>
        </p:txBody>
      </p:sp>
    </p:spTree>
    <p:extLst>
      <p:ext uri="{BB962C8B-B14F-4D97-AF65-F5344CB8AC3E}">
        <p14:creationId xmlns:p14="http://schemas.microsoft.com/office/powerpoint/2010/main" val="248911115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2346</TotalTime>
  <Pages>6</Pages>
  <Words>371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azures</vt:lpstr>
      <vt:lpstr>School-Based Tests</vt:lpstr>
      <vt:lpstr>Aptitude Tests  (capacity for learning)</vt:lpstr>
      <vt:lpstr>Otis-Lennon School Ability Test</vt:lpstr>
      <vt:lpstr>OLSAT 8</vt:lpstr>
      <vt:lpstr>Achievement Tests (accomplishments)</vt:lpstr>
      <vt:lpstr>School Readiness</vt:lpstr>
      <vt:lpstr>MRT 6</vt:lpstr>
      <vt:lpstr>MRT6 + Early School Inventory</vt:lpstr>
      <vt:lpstr>Developmental Tests</vt:lpstr>
      <vt:lpstr>Bayley Scales</vt:lpstr>
      <vt:lpstr>Major goals of revision</vt:lpstr>
      <vt:lpstr>Characteristics of test</vt:lpstr>
      <vt:lpstr>Uses of Bayley-III</vt:lpstr>
      <vt:lpstr>Scales</vt:lpstr>
      <vt:lpstr>Social-Emotional (SE)</vt:lpstr>
      <vt:lpstr>Adaptive Behavior</vt:lpstr>
      <vt:lpstr>Video of Bayley assessment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69</cp:revision>
  <cp:lastPrinted>2014-04-09T19:59:46Z</cp:lastPrinted>
  <dcterms:created xsi:type="dcterms:W3CDTF">1998-01-27T08:49:38Z</dcterms:created>
  <dcterms:modified xsi:type="dcterms:W3CDTF">2014-04-10T18:47:09Z</dcterms:modified>
</cp:coreProperties>
</file>