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311" r:id="rId3"/>
    <p:sldId id="314" r:id="rId4"/>
    <p:sldId id="331" r:id="rId5"/>
    <p:sldId id="336" r:id="rId6"/>
    <p:sldId id="315" r:id="rId7"/>
    <p:sldId id="332" r:id="rId8"/>
    <p:sldId id="333" r:id="rId9"/>
    <p:sldId id="312" r:id="rId10"/>
    <p:sldId id="307" r:id="rId11"/>
    <p:sldId id="308" r:id="rId12"/>
    <p:sldId id="313" r:id="rId13"/>
    <p:sldId id="309" r:id="rId14"/>
    <p:sldId id="266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595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97754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ndrogyne.0catch.com/gentest1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0"/>
            <a:ext cx="7715250" cy="2895600"/>
          </a:xfrm>
        </p:spPr>
        <p:txBody>
          <a:bodyPr/>
          <a:lstStyle/>
          <a:p>
            <a:pPr algn="ctr">
              <a:defRPr/>
            </a:pPr>
            <a:r>
              <a:rPr lang="en-US" sz="4800" smtClean="0"/>
              <a:t>Objective Personality Tests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5638800"/>
            <a:ext cx="7791450" cy="457200"/>
          </a:xfrm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Impulsive/Reflective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00200"/>
            <a:ext cx="7791450" cy="44958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Matching Familiar Figures – (MFF)</a:t>
            </a:r>
          </a:p>
          <a:p>
            <a:pPr>
              <a:defRPr/>
            </a:pPr>
            <a:r>
              <a:rPr lang="en-US" dirty="0" smtClean="0"/>
              <a:t>Jerome </a:t>
            </a:r>
            <a:r>
              <a:rPr lang="en-US" dirty="0" err="1" smtClean="0"/>
              <a:t>Kagan</a:t>
            </a:r>
            <a:r>
              <a:rPr lang="en-US" dirty="0" smtClean="0"/>
              <a:t> – 1965</a:t>
            </a:r>
          </a:p>
          <a:p>
            <a:pPr>
              <a:defRPr/>
            </a:pPr>
            <a:r>
              <a:rPr lang="en-US" dirty="0" smtClean="0"/>
              <a:t>Based on time to react</a:t>
            </a:r>
          </a:p>
          <a:p>
            <a:pPr>
              <a:defRPr/>
            </a:pPr>
            <a:r>
              <a:rPr lang="en-US" dirty="0" smtClean="0"/>
              <a:t>Slower, more accurate = reflective</a:t>
            </a:r>
          </a:p>
          <a:p>
            <a:pPr>
              <a:defRPr/>
            </a:pPr>
            <a:r>
              <a:rPr lang="en-US" dirty="0" smtClean="0"/>
              <a:t>Faster, less accurate = impulsive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Field Dependent/Independent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752600"/>
            <a:ext cx="7791450" cy="4343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Embedded Figures Test – (EFT)</a:t>
            </a:r>
          </a:p>
          <a:p>
            <a:pPr>
              <a:buNone/>
              <a:defRPr/>
            </a:pPr>
            <a:r>
              <a:rPr lang="en-US" dirty="0" smtClean="0"/>
              <a:t>Herman </a:t>
            </a:r>
            <a:r>
              <a:rPr lang="en-US" dirty="0" err="1" smtClean="0"/>
              <a:t>Witkin</a:t>
            </a:r>
            <a:r>
              <a:rPr lang="en-US" dirty="0" smtClean="0"/>
              <a:t> – 1950’s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Field 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has trouble finding geometric shape embedded in background = very interpersonal, reads social cues well, openly convey own feelings. Women more likely field dependent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5286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Field independent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752600"/>
            <a:ext cx="7791450" cy="4343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– readily finds geometric shape regardless of background = has internal frame of reference, imposes own sense of order on situation lacking structure, impersonal and task oriented, separate own self identity from field. Men frequently field independent.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5273" y="152400"/>
            <a:ext cx="8077200" cy="13716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Examples of </a:t>
            </a:r>
            <a:r>
              <a:rPr lang="en-US" dirty="0" err="1" smtClean="0"/>
              <a:t>uni</a:t>
            </a:r>
            <a:r>
              <a:rPr lang="en-US" dirty="0" smtClean="0"/>
              <a:t>-dimensional traits</a:t>
            </a:r>
            <a:br>
              <a:rPr lang="en-US" dirty="0" smtClean="0"/>
            </a:br>
            <a:r>
              <a:rPr lang="en-US" dirty="0" smtClean="0"/>
              <a:t>Surveys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2133600"/>
            <a:ext cx="7791450" cy="3962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Locus of Control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/>
              <a:t>Type </a:t>
            </a:r>
            <a:r>
              <a:rPr lang="en-US" dirty="0" smtClean="0"/>
              <a:t>A/B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/>
              <a:t>Tolerance of </a:t>
            </a:r>
            <a:r>
              <a:rPr lang="en-US" dirty="0" smtClean="0"/>
              <a:t>Ambiguity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Need for Cognition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/>
              <a:t>Sex-Role </a:t>
            </a:r>
            <a:r>
              <a:rPr lang="en-US" dirty="0" smtClean="0"/>
              <a:t>Inventory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dirty="0"/>
              <a:t>Personal Attributes Questionnaire (PAQ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69379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Locus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Julian Rotter</a:t>
            </a:r>
          </a:p>
          <a:p>
            <a:r>
              <a:rPr lang="en-US" dirty="0" smtClean="0"/>
              <a:t>1966</a:t>
            </a:r>
          </a:p>
          <a:p>
            <a:r>
              <a:rPr lang="en-US" dirty="0" smtClean="0"/>
              <a:t>Internal </a:t>
            </a:r>
            <a:r>
              <a:rPr lang="en-US" dirty="0" err="1" smtClean="0"/>
              <a:t>vs</a:t>
            </a:r>
            <a:r>
              <a:rPr lang="en-US" dirty="0" smtClean="0"/>
              <a:t> External</a:t>
            </a:r>
          </a:p>
          <a:p>
            <a:r>
              <a:rPr lang="en-US" dirty="0" smtClean="0"/>
              <a:t>Control of reinforcement</a:t>
            </a:r>
          </a:p>
          <a:p>
            <a:r>
              <a:rPr lang="en-US" dirty="0" smtClean="0"/>
              <a:t>Internal = own action determines rewards</a:t>
            </a:r>
          </a:p>
          <a:p>
            <a:r>
              <a:rPr lang="en-US" dirty="0" smtClean="0"/>
              <a:t>External = rewards determined by luck, fate, chance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5270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709"/>
            <a:ext cx="7715250" cy="1143000"/>
          </a:xfrm>
        </p:spPr>
        <p:txBody>
          <a:bodyPr/>
          <a:lstStyle/>
          <a:p>
            <a:r>
              <a:rPr lang="en-US" dirty="0" smtClean="0"/>
              <a:t>Type A/B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1295400"/>
            <a:ext cx="7791450" cy="4800600"/>
          </a:xfrm>
        </p:spPr>
        <p:txBody>
          <a:bodyPr/>
          <a:lstStyle/>
          <a:p>
            <a:r>
              <a:rPr lang="en-US" dirty="0" smtClean="0"/>
              <a:t>Friedman and Jordan</a:t>
            </a:r>
          </a:p>
          <a:p>
            <a:r>
              <a:rPr lang="en-US" dirty="0" smtClean="0"/>
              <a:t>1950s</a:t>
            </a:r>
          </a:p>
          <a:p>
            <a:r>
              <a:rPr lang="en-US" dirty="0" smtClean="0"/>
              <a:t>Type A = ambitious, rigidly organized, highly status conscious, sensitive, truthful, impatient, try to help others, meet deadlines, multi-task</a:t>
            </a:r>
          </a:p>
          <a:p>
            <a:r>
              <a:rPr lang="en-US" dirty="0" smtClean="0"/>
              <a:t>Type B = apathetic, patient, relaxed, easy-going, no sense of time schedule, poor organizational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58375"/>
      </p:ext>
    </p:extLst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for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MSTAT -  Multiple </a:t>
            </a:r>
            <a:r>
              <a:rPr lang="en-US" dirty="0"/>
              <a:t>S</a:t>
            </a:r>
            <a:r>
              <a:rPr lang="en-US" dirty="0" smtClean="0"/>
              <a:t>timulus </a:t>
            </a:r>
            <a:r>
              <a:rPr lang="en-US" dirty="0"/>
              <a:t>T</a:t>
            </a:r>
            <a:r>
              <a:rPr lang="en-US" dirty="0" smtClean="0"/>
              <a:t>ypes Ambiguity Tolerance</a:t>
            </a:r>
          </a:p>
          <a:p>
            <a:r>
              <a:rPr lang="en-US" dirty="0" smtClean="0"/>
              <a:t>David McLain 1993</a:t>
            </a:r>
          </a:p>
          <a:p>
            <a:r>
              <a:rPr lang="en-US" dirty="0" smtClean="0"/>
              <a:t>“ability to tolerate contradictory and incalculable information”</a:t>
            </a:r>
          </a:p>
          <a:p>
            <a:r>
              <a:rPr lang="en-US" dirty="0"/>
              <a:t>Trait or state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230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Cacioppo</a:t>
            </a:r>
            <a:r>
              <a:rPr lang="en-US" dirty="0" smtClean="0"/>
              <a:t> and Petty</a:t>
            </a:r>
          </a:p>
          <a:p>
            <a:r>
              <a:rPr lang="en-US" dirty="0" smtClean="0"/>
              <a:t>1982</a:t>
            </a:r>
          </a:p>
          <a:p>
            <a:r>
              <a:rPr lang="en-US" dirty="0" smtClean="0"/>
              <a:t>“tendency for an individual to engage in and enjoy thinking”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6781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Bem</a:t>
            </a:r>
            <a:r>
              <a:rPr lang="en-US" dirty="0" smtClean="0"/>
              <a:t> Sex-Role Inventory (BSRI)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Sandra </a:t>
            </a:r>
            <a:r>
              <a:rPr lang="en-US" dirty="0" err="1" smtClean="0"/>
              <a:t>Bem</a:t>
            </a:r>
            <a:endParaRPr lang="en-US" dirty="0" smtClean="0"/>
          </a:p>
          <a:p>
            <a:r>
              <a:rPr lang="en-US" dirty="0" smtClean="0"/>
              <a:t>1974</a:t>
            </a:r>
          </a:p>
          <a:p>
            <a:r>
              <a:rPr lang="en-US" dirty="0" smtClean="0"/>
              <a:t>Masculine and feminine traits</a:t>
            </a:r>
          </a:p>
          <a:p>
            <a:r>
              <a:rPr lang="en-US" dirty="0" smtClean="0"/>
              <a:t>20 m traits, 20 f, 20 “distractors”</a:t>
            </a:r>
          </a:p>
          <a:p>
            <a:r>
              <a:rPr lang="en-US" dirty="0" smtClean="0"/>
              <a:t>Gender roles = how people identify themselves psychologically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0680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Bem</a:t>
            </a:r>
            <a:r>
              <a:rPr lang="en-US" dirty="0" smtClean="0"/>
              <a:t> “alternatives”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 Traits Test – </a:t>
            </a:r>
            <a:r>
              <a:rPr lang="en-US" dirty="0" smtClean="0">
                <a:hlinkClick r:id="rId2"/>
              </a:rPr>
              <a:t>link</a:t>
            </a:r>
            <a:endParaRPr lang="en-US" dirty="0"/>
          </a:p>
          <a:p>
            <a:r>
              <a:rPr lang="en-US" dirty="0" smtClean="0"/>
              <a:t>Personal Attributes Questionnaire (PAQ)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Spence, </a:t>
            </a:r>
            <a:r>
              <a:rPr lang="en-US" dirty="0" err="1" smtClean="0"/>
              <a:t>Helmreich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Stapp</a:t>
            </a:r>
            <a:r>
              <a:rPr lang="en-US" dirty="0" smtClean="0"/>
              <a:t> – 1974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Instrumental and expressive characteristics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6219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524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Examples of </a:t>
            </a:r>
            <a:r>
              <a:rPr lang="en-US" dirty="0" err="1" smtClean="0"/>
              <a:t>uni</a:t>
            </a:r>
            <a:r>
              <a:rPr lang="en-US" dirty="0" smtClean="0"/>
              <a:t>-dimensional traits</a:t>
            </a:r>
            <a:br>
              <a:rPr lang="en-US" dirty="0" smtClean="0"/>
            </a:br>
            <a:r>
              <a:rPr lang="en-US" dirty="0" smtClean="0"/>
              <a:t>Behavioral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Impulsive/Reflective (</a:t>
            </a:r>
            <a:r>
              <a:rPr lang="en-US" dirty="0" err="1" smtClean="0"/>
              <a:t>Kagan</a:t>
            </a:r>
            <a:r>
              <a:rPr lang="en-US" dirty="0" smtClean="0"/>
              <a:t> - Matching familiar figures)</a:t>
            </a:r>
          </a:p>
          <a:p>
            <a:pPr>
              <a:defRPr/>
            </a:pPr>
            <a:r>
              <a:rPr lang="en-US" dirty="0" smtClean="0"/>
              <a:t>Field Dependent/Independent (</a:t>
            </a:r>
            <a:r>
              <a:rPr lang="en-US" dirty="0" err="1" smtClean="0"/>
              <a:t>Witkin</a:t>
            </a:r>
            <a:r>
              <a:rPr lang="en-US" dirty="0" smtClean="0"/>
              <a:t> - embedded figures)</a:t>
            </a:r>
          </a:p>
        </p:txBody>
      </p:sp>
    </p:spTree>
    <p:extLst>
      <p:ext uri="{BB962C8B-B14F-4D97-AF65-F5344CB8AC3E}">
        <p14:creationId xmlns:p14="http://schemas.microsoft.com/office/powerpoint/2010/main" val="259372243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18406</TotalTime>
  <Pages>6</Pages>
  <Words>347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azures</vt:lpstr>
      <vt:lpstr>Objective Personality Tests</vt:lpstr>
      <vt:lpstr>Examples of uni-dimensional traits Surveys</vt:lpstr>
      <vt:lpstr>Locus of Control</vt:lpstr>
      <vt:lpstr>Type A/B</vt:lpstr>
      <vt:lpstr>Tolerance for Ambiguity</vt:lpstr>
      <vt:lpstr>Need for Cognition</vt:lpstr>
      <vt:lpstr>Bem Sex-Role Inventory (BSRI)</vt:lpstr>
      <vt:lpstr>Bem “alternatives”</vt:lpstr>
      <vt:lpstr>Examples of uni-dimensional traits Behavioral</vt:lpstr>
      <vt:lpstr>Impulsive/Reflective</vt:lpstr>
      <vt:lpstr>Field Dependent/Independent</vt:lpstr>
      <vt:lpstr>Field Dependent</vt:lpstr>
      <vt:lpstr>Field independent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109</cp:revision>
  <cp:lastPrinted>2012-04-19T16:44:17Z</cp:lastPrinted>
  <dcterms:created xsi:type="dcterms:W3CDTF">1998-01-27T08:49:38Z</dcterms:created>
  <dcterms:modified xsi:type="dcterms:W3CDTF">2014-04-24T18:33:41Z</dcterms:modified>
</cp:coreProperties>
</file>