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79" r:id="rId3"/>
    <p:sldId id="269" r:id="rId4"/>
    <p:sldId id="268" r:id="rId5"/>
    <p:sldId id="295" r:id="rId6"/>
    <p:sldId id="296" r:id="rId7"/>
    <p:sldId id="281" r:id="rId8"/>
    <p:sldId id="285" r:id="rId9"/>
    <p:sldId id="270" r:id="rId10"/>
    <p:sldId id="294" r:id="rId11"/>
    <p:sldId id="288" r:id="rId12"/>
    <p:sldId id="283" r:id="rId13"/>
    <p:sldId id="287" r:id="rId14"/>
    <p:sldId id="277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260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95687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ana.edu/~intell/wechsler.s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page.com/learning/library/intell/wisciv_hx.html" TargetMode="External"/><Relationship Id="rId2" Type="http://schemas.openxmlformats.org/officeDocument/2006/relationships/hyperlink" Target="http://www.concordspedpac.org/WISC_IV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psych.com/CHCPP/CHCPP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iapsych.com/CHCPP/CHCPP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/>
              <a:t>Intelligence tests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352800"/>
            <a:ext cx="7791450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5400" dirty="0"/>
              <a:t>Wechsler </a:t>
            </a:r>
            <a:r>
              <a:rPr lang="en-US" sz="5400" dirty="0" smtClean="0"/>
              <a:t>Tests</a:t>
            </a:r>
          </a:p>
          <a:p>
            <a:pPr algn="ctr">
              <a:buFont typeface="Monotype Sorts" pitchFamily="2" charset="2"/>
              <a:buNone/>
            </a:pPr>
            <a:r>
              <a:rPr lang="en-US" sz="3600" dirty="0" smtClean="0">
                <a:hlinkClick r:id="rId2"/>
              </a:rPr>
              <a:t>Info on David Wechsler</a:t>
            </a:r>
            <a:endParaRPr lang="en-US" sz="36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15250" cy="685800"/>
          </a:xfrm>
        </p:spPr>
        <p:txBody>
          <a:bodyPr/>
          <a:lstStyle/>
          <a:p>
            <a:pPr algn="ctr"/>
            <a:r>
              <a:rPr lang="en-US"/>
              <a:t>Sub-tests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838200"/>
            <a:ext cx="77914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Picture completion</a:t>
            </a:r>
          </a:p>
          <a:p>
            <a:pPr>
              <a:lnSpc>
                <a:spcPct val="90000"/>
              </a:lnSpc>
            </a:pPr>
            <a:r>
              <a:rPr lang="en-US" sz="2400"/>
              <a:t>Information</a:t>
            </a:r>
          </a:p>
          <a:p>
            <a:pPr>
              <a:lnSpc>
                <a:spcPct val="90000"/>
              </a:lnSpc>
            </a:pPr>
            <a:r>
              <a:rPr lang="en-US" sz="2400"/>
              <a:t>Coding</a:t>
            </a:r>
          </a:p>
          <a:p>
            <a:pPr>
              <a:lnSpc>
                <a:spcPct val="90000"/>
              </a:lnSpc>
            </a:pPr>
            <a:r>
              <a:rPr lang="en-US" sz="2400"/>
              <a:t>Similarities</a:t>
            </a:r>
          </a:p>
          <a:p>
            <a:pPr>
              <a:lnSpc>
                <a:spcPct val="90000"/>
              </a:lnSpc>
            </a:pPr>
            <a:r>
              <a:rPr lang="en-US" sz="2400"/>
              <a:t>Picture arrangement</a:t>
            </a:r>
          </a:p>
          <a:p>
            <a:pPr>
              <a:lnSpc>
                <a:spcPct val="90000"/>
              </a:lnSpc>
            </a:pPr>
            <a:r>
              <a:rPr lang="en-US" sz="2400"/>
              <a:t>Arithmetic</a:t>
            </a:r>
          </a:p>
          <a:p>
            <a:pPr>
              <a:lnSpc>
                <a:spcPct val="90000"/>
              </a:lnSpc>
            </a:pPr>
            <a:r>
              <a:rPr lang="en-US" sz="2400"/>
              <a:t>Block design</a:t>
            </a:r>
          </a:p>
          <a:p>
            <a:pPr>
              <a:lnSpc>
                <a:spcPct val="90000"/>
              </a:lnSpc>
            </a:pPr>
            <a:r>
              <a:rPr lang="en-US" sz="2400"/>
              <a:t>Vocabulary</a:t>
            </a:r>
          </a:p>
          <a:p>
            <a:pPr>
              <a:lnSpc>
                <a:spcPct val="90000"/>
              </a:lnSpc>
            </a:pPr>
            <a:r>
              <a:rPr lang="en-US" sz="2400"/>
              <a:t>Object assembly</a:t>
            </a:r>
          </a:p>
          <a:p>
            <a:pPr>
              <a:lnSpc>
                <a:spcPct val="90000"/>
              </a:lnSpc>
            </a:pPr>
            <a:r>
              <a:rPr lang="en-US" sz="2400"/>
              <a:t>Comprehension</a:t>
            </a:r>
          </a:p>
          <a:p>
            <a:pPr>
              <a:lnSpc>
                <a:spcPct val="90000"/>
              </a:lnSpc>
            </a:pPr>
            <a:r>
              <a:rPr lang="en-US" sz="2400"/>
              <a:t>Symbol search</a:t>
            </a:r>
          </a:p>
          <a:p>
            <a:pPr>
              <a:lnSpc>
                <a:spcPct val="90000"/>
              </a:lnSpc>
            </a:pPr>
            <a:r>
              <a:rPr lang="en-US" sz="2400"/>
              <a:t>Digit span</a:t>
            </a:r>
          </a:p>
          <a:p>
            <a:pPr>
              <a:lnSpc>
                <a:spcPct val="90000"/>
              </a:lnSpc>
            </a:pPr>
            <a:r>
              <a:rPr lang="en-US" sz="2400"/>
              <a:t>Mazes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959046032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15250" cy="990600"/>
          </a:xfrm>
        </p:spPr>
        <p:txBody>
          <a:bodyPr/>
          <a:lstStyle/>
          <a:p>
            <a:pPr algn="ctr"/>
            <a:r>
              <a:rPr lang="en-US" dirty="0" smtClean="0"/>
              <a:t>WAIS - IV</a:t>
            </a:r>
            <a:endParaRPr lang="en-US" dirty="0"/>
          </a:p>
        </p:txBody>
      </p:sp>
      <p:pic>
        <p:nvPicPr>
          <p:cNvPr id="4" name="Content Placeholder 3" descr="WAI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4686" y="1066800"/>
            <a:ext cx="7999314" cy="5562600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15250" cy="1066800"/>
          </a:xfrm>
        </p:spPr>
        <p:txBody>
          <a:bodyPr/>
          <a:lstStyle/>
          <a:p>
            <a:r>
              <a:rPr lang="en-US" dirty="0" smtClean="0"/>
              <a:t>Psychometrics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 - Internal consistency</a:t>
            </a:r>
          </a:p>
          <a:p>
            <a:pPr lvl="1"/>
            <a:r>
              <a:rPr lang="en-US" dirty="0" smtClean="0"/>
              <a:t>Verbal = .97</a:t>
            </a:r>
          </a:p>
          <a:p>
            <a:pPr lvl="1"/>
            <a:r>
              <a:rPr lang="en-US" dirty="0" smtClean="0"/>
              <a:t>Performance = .93</a:t>
            </a:r>
          </a:p>
          <a:p>
            <a:pPr lvl="1"/>
            <a:r>
              <a:rPr lang="en-US" dirty="0" smtClean="0"/>
              <a:t>Split half = .95</a:t>
            </a:r>
          </a:p>
          <a:p>
            <a:r>
              <a:rPr lang="en-US" dirty="0" smtClean="0"/>
              <a:t>Validity – multi-trait</a:t>
            </a:r>
          </a:p>
          <a:p>
            <a:pPr lvl="1"/>
            <a:r>
              <a:rPr lang="en-US" dirty="0" smtClean="0"/>
              <a:t>High correlation with Binet</a:t>
            </a:r>
            <a:endParaRPr lang="en-US" dirty="0"/>
          </a:p>
        </p:txBody>
      </p:sp>
    </p:spTree>
  </p:cSld>
  <p:clrMapOvr>
    <a:masterClrMapping/>
  </p:clrMapOvr>
  <p:transition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info on WISC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Model of WISC IV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Psychometrics of WISC IV</a:t>
            </a:r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Wechsler Adult Intelligence Scale – WAIS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791450" cy="4114800"/>
          </a:xfrm>
        </p:spPr>
        <p:txBody>
          <a:bodyPr/>
          <a:lstStyle/>
          <a:p>
            <a:r>
              <a:rPr lang="en-US" dirty="0"/>
              <a:t>Original in 1939 – W-B I </a:t>
            </a:r>
          </a:p>
          <a:p>
            <a:r>
              <a:rPr lang="en-US" dirty="0" smtClean="0"/>
              <a:t>WAIS-IV </a:t>
            </a:r>
            <a:r>
              <a:rPr lang="en-US" dirty="0"/>
              <a:t>- </a:t>
            </a:r>
            <a:r>
              <a:rPr lang="en-US" dirty="0" smtClean="0"/>
              <a:t>2008</a:t>
            </a:r>
            <a:endParaRPr lang="en-US" dirty="0"/>
          </a:p>
          <a:p>
            <a:r>
              <a:rPr lang="en-US" dirty="0"/>
              <a:t>Ages 16 through </a:t>
            </a:r>
            <a:r>
              <a:rPr lang="en-US" dirty="0" smtClean="0"/>
              <a:t>90</a:t>
            </a:r>
            <a:endParaRPr lang="en-US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Wechsler Intelligence Scale for Children WISC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91450" cy="4114800"/>
          </a:xfrm>
        </p:spPr>
        <p:txBody>
          <a:bodyPr/>
          <a:lstStyle/>
          <a:p>
            <a:r>
              <a:rPr lang="en-US" dirty="0"/>
              <a:t>Original in 1949</a:t>
            </a:r>
          </a:p>
          <a:p>
            <a:r>
              <a:rPr lang="en-US" dirty="0"/>
              <a:t>Ages 6 through 16</a:t>
            </a:r>
          </a:p>
          <a:p>
            <a:r>
              <a:rPr lang="en-US" dirty="0"/>
              <a:t>WISC-R in 1974</a:t>
            </a:r>
          </a:p>
          <a:p>
            <a:r>
              <a:rPr lang="en-US" b="1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WISC-IV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2003 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Wechsler Preschool and Primary Scale of Intelligence</a:t>
            </a:r>
            <a:br>
              <a:rPr lang="en-US" sz="4000"/>
            </a:br>
            <a:r>
              <a:rPr lang="en-US" sz="4000"/>
              <a:t>WPPSI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57288" y="2362200"/>
            <a:ext cx="7791450" cy="3733800"/>
          </a:xfrm>
        </p:spPr>
        <p:txBody>
          <a:bodyPr/>
          <a:lstStyle/>
          <a:p>
            <a:r>
              <a:rPr lang="en-US" dirty="0"/>
              <a:t>Original in 1963</a:t>
            </a:r>
          </a:p>
          <a:p>
            <a:r>
              <a:rPr lang="en-US" dirty="0"/>
              <a:t>Ages 3 to 7 years</a:t>
            </a: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WPPSI-III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2002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15250" cy="1143000"/>
          </a:xfrm>
        </p:spPr>
        <p:txBody>
          <a:bodyPr/>
          <a:lstStyle/>
          <a:p>
            <a:pPr algn="ctr"/>
            <a:r>
              <a:rPr lang="en-US" dirty="0"/>
              <a:t>Common </a:t>
            </a:r>
            <a:r>
              <a:rPr lang="en-US" dirty="0" smtClean="0"/>
              <a:t>features</a:t>
            </a:r>
            <a:br>
              <a:rPr lang="en-US" dirty="0" smtClean="0"/>
            </a:br>
            <a:r>
              <a:rPr lang="en-US" dirty="0" smtClean="0"/>
              <a:t>of Wechsler tests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791450" cy="4114800"/>
          </a:xfrm>
        </p:spPr>
        <p:txBody>
          <a:bodyPr/>
          <a:lstStyle/>
          <a:p>
            <a:r>
              <a:rPr lang="en-US" dirty="0"/>
              <a:t>Full Scale </a:t>
            </a:r>
            <a:r>
              <a:rPr lang="en-US" dirty="0" smtClean="0"/>
              <a:t>IQ</a:t>
            </a:r>
          </a:p>
          <a:p>
            <a:r>
              <a:rPr lang="en-US" dirty="0" smtClean="0"/>
              <a:t>2 major second level categories</a:t>
            </a:r>
          </a:p>
          <a:p>
            <a:r>
              <a:rPr lang="en-US" dirty="0"/>
              <a:t>12 – 15 </a:t>
            </a:r>
            <a:r>
              <a:rPr lang="en-US" dirty="0" smtClean="0"/>
              <a:t>subtests</a:t>
            </a:r>
            <a:endParaRPr lang="en-US" dirty="0"/>
          </a:p>
          <a:p>
            <a:r>
              <a:rPr lang="en-US" dirty="0"/>
              <a:t>Individually administered</a:t>
            </a:r>
          </a:p>
          <a:p>
            <a:r>
              <a:rPr lang="en-US" dirty="0"/>
              <a:t>50-70 minutes administration time</a:t>
            </a:r>
          </a:p>
          <a:p>
            <a:r>
              <a:rPr lang="en-US" dirty="0"/>
              <a:t>Normative data</a:t>
            </a:r>
          </a:p>
          <a:p>
            <a:r>
              <a:rPr lang="en-US" dirty="0" smtClean="0"/>
              <a:t>Comprehensive manuals</a:t>
            </a:r>
          </a:p>
        </p:txBody>
      </p:sp>
    </p:spTree>
    <p:extLst>
      <p:ext uri="{BB962C8B-B14F-4D97-AF65-F5344CB8AC3E}">
        <p14:creationId xmlns:p14="http://schemas.microsoft.com/office/powerpoint/2010/main" val="3460638698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contemporary – words, pictures, terms</a:t>
            </a:r>
          </a:p>
          <a:p>
            <a:r>
              <a:rPr lang="en-US" dirty="0" smtClean="0"/>
              <a:t>More culture free</a:t>
            </a:r>
          </a:p>
          <a:p>
            <a:r>
              <a:rPr lang="en-US" dirty="0" smtClean="0"/>
              <a:t>Better norms</a:t>
            </a:r>
          </a:p>
          <a:p>
            <a:r>
              <a:rPr lang="en-US" dirty="0" smtClean="0"/>
              <a:t>More theoretical base  (CHC model)</a:t>
            </a:r>
          </a:p>
          <a:p>
            <a:pPr>
              <a:buNone/>
            </a:pPr>
            <a:r>
              <a:rPr lang="en-US" dirty="0" smtClean="0"/>
              <a:t>	Link to information on </a:t>
            </a:r>
            <a:r>
              <a:rPr lang="en-US" dirty="0" smtClean="0">
                <a:hlinkClick r:id="rId2"/>
              </a:rPr>
              <a:t>CHC</a:t>
            </a:r>
            <a:r>
              <a:rPr lang="en-US" dirty="0" smtClean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66123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15250" cy="1143000"/>
          </a:xfrm>
        </p:spPr>
        <p:txBody>
          <a:bodyPr/>
          <a:lstStyle/>
          <a:p>
            <a:pPr algn="ctr"/>
            <a:r>
              <a:rPr lang="en-US" sz="4000"/>
              <a:t>Cattell-Horn-Carroll (CHC)</a:t>
            </a:r>
            <a:br>
              <a:rPr lang="en-US" sz="4000"/>
            </a:br>
            <a:r>
              <a:rPr lang="en-US" sz="4000"/>
              <a:t>model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factor of intelligence (g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Started </a:t>
            </a:r>
            <a:r>
              <a:rPr lang="en-US" dirty="0"/>
              <a:t>with </a:t>
            </a:r>
            <a:r>
              <a:rPr lang="en-US" dirty="0" err="1"/>
              <a:t>Gf-Gc</a:t>
            </a:r>
            <a:r>
              <a:rPr lang="en-US" dirty="0"/>
              <a:t> theory (fluid/crystallized)</a:t>
            </a:r>
          </a:p>
          <a:p>
            <a:r>
              <a:rPr lang="en-US" dirty="0" smtClean="0"/>
              <a:t>Specific </a:t>
            </a:r>
            <a:r>
              <a:rPr lang="en-US" dirty="0"/>
              <a:t>abilities (number varies)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15250" cy="685800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CHC model</a:t>
            </a:r>
            <a:endParaRPr lang="en-US" dirty="0"/>
          </a:p>
        </p:txBody>
      </p:sp>
      <p:pic>
        <p:nvPicPr>
          <p:cNvPr id="4" name="Content Placeholder 3" descr="CHC model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763982"/>
            <a:ext cx="7694989" cy="6094018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15250" cy="1447800"/>
          </a:xfrm>
        </p:spPr>
        <p:txBody>
          <a:bodyPr/>
          <a:lstStyle/>
          <a:p>
            <a:pPr algn="ctr"/>
            <a:r>
              <a:rPr lang="en-US" dirty="0" smtClean="0"/>
              <a:t>Test scores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9145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Full </a:t>
            </a:r>
            <a:r>
              <a:rPr lang="en-US" dirty="0"/>
              <a:t>Scale IQ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	Verbal Comprehension index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	Perceptual Reasoning index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	Working Memory index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800" dirty="0"/>
              <a:t>	Processing Speed index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1940</TotalTime>
  <Pages>6</Pages>
  <Words>202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azures</vt:lpstr>
      <vt:lpstr>Intelligence tests</vt:lpstr>
      <vt:lpstr>Wechsler Adult Intelligence Scale – WAIS</vt:lpstr>
      <vt:lpstr>Wechsler Intelligence Scale for Children WISC</vt:lpstr>
      <vt:lpstr>Wechsler Preschool and Primary Scale of Intelligence WPPSI</vt:lpstr>
      <vt:lpstr>Common features of Wechsler tests</vt:lpstr>
      <vt:lpstr>Revisions:</vt:lpstr>
      <vt:lpstr>Cattell-Horn-Carroll (CHC) model</vt:lpstr>
      <vt:lpstr>CHC model</vt:lpstr>
      <vt:lpstr>Test scores</vt:lpstr>
      <vt:lpstr>Sub-tests</vt:lpstr>
      <vt:lpstr>WAIS - IV</vt:lpstr>
      <vt:lpstr>Psychometrics</vt:lpstr>
      <vt:lpstr>Web info on WISC IV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subject>methods used in research on education</dc:subject>
  <dc:creator>Margaret D Anderson</dc:creator>
  <cp:lastModifiedBy>SUNY Cortland</cp:lastModifiedBy>
  <cp:revision>46</cp:revision>
  <cp:lastPrinted>2013-03-25T20:13:16Z</cp:lastPrinted>
  <dcterms:created xsi:type="dcterms:W3CDTF">1998-01-27T08:49:38Z</dcterms:created>
  <dcterms:modified xsi:type="dcterms:W3CDTF">2014-03-27T20:03:50Z</dcterms:modified>
</cp:coreProperties>
</file>