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78" r:id="rId3"/>
    <p:sldId id="269" r:id="rId4"/>
    <p:sldId id="272" r:id="rId5"/>
    <p:sldId id="273" r:id="rId6"/>
    <p:sldId id="270" r:id="rId7"/>
    <p:sldId id="275" r:id="rId8"/>
    <p:sldId id="274" r:id="rId9"/>
    <p:sldId id="277" r:id="rId10"/>
    <p:sldId id="268" r:id="rId11"/>
    <p:sldId id="267" r:id="rId12"/>
    <p:sldId id="266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29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199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Reliability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Consistent</a:t>
            </a:r>
          </a:p>
          <a:p>
            <a:r>
              <a:rPr lang="en-US"/>
              <a:t>Dependable</a:t>
            </a:r>
          </a:p>
          <a:p>
            <a:r>
              <a:rPr lang="en-US"/>
              <a:t>Replicable</a:t>
            </a:r>
          </a:p>
          <a:p>
            <a:r>
              <a:rPr lang="en-US"/>
              <a:t>Stable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Reliability coefficient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288" y="2362200"/>
            <a:ext cx="7791450" cy="3733800"/>
          </a:xfrm>
        </p:spPr>
        <p:txBody>
          <a:bodyPr/>
          <a:lstStyle/>
          <a:p>
            <a:r>
              <a:rPr lang="en-US" sz="3600" dirty="0"/>
              <a:t>0.00 - 1.00</a:t>
            </a:r>
          </a:p>
          <a:p>
            <a:r>
              <a:rPr lang="en-US" sz="3600" dirty="0"/>
              <a:t>higher is better</a:t>
            </a:r>
          </a:p>
          <a:p>
            <a:r>
              <a:rPr lang="en-US" sz="3600" dirty="0"/>
              <a:t>score is relative, not absolute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Inter-rater reliability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2209800"/>
            <a:ext cx="7791450" cy="3886200"/>
          </a:xfrm>
        </p:spPr>
        <p:txBody>
          <a:bodyPr/>
          <a:lstStyle/>
          <a:p>
            <a:r>
              <a:rPr lang="en-US" sz="3600" dirty="0" smtClean="0"/>
              <a:t>Consensus between raters</a:t>
            </a:r>
            <a:endParaRPr lang="en-US" sz="3600" dirty="0"/>
          </a:p>
          <a:p>
            <a:r>
              <a:rPr lang="en-US" sz="3600" dirty="0"/>
              <a:t>Percentage of agreement</a:t>
            </a:r>
          </a:p>
          <a:p>
            <a:r>
              <a:rPr lang="en-US" sz="3600" dirty="0"/>
              <a:t>Kappa statistic (2 or many raters)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homework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Which </a:t>
            </a:r>
            <a:r>
              <a:rPr lang="en-US" dirty="0" smtClean="0"/>
              <a:t>approach(s) would you use to </a:t>
            </a:r>
            <a:r>
              <a:rPr lang="en-US" dirty="0"/>
              <a:t>determine the reliability of your measure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-- Why did you select those approach(s)?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Threats to reliability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Construction</a:t>
            </a:r>
          </a:p>
          <a:p>
            <a:r>
              <a:rPr lang="en-US"/>
              <a:t>Administration (tester, testee, environment)</a:t>
            </a:r>
          </a:p>
          <a:p>
            <a:r>
              <a:rPr lang="en-US"/>
              <a:t>Scoring</a:t>
            </a:r>
          </a:p>
          <a:p>
            <a:r>
              <a:rPr lang="en-US"/>
              <a:t>Interpretation </a:t>
            </a:r>
          </a:p>
        </p:txBody>
      </p:sp>
    </p:spTree>
    <p:extLst>
      <p:ext uri="{BB962C8B-B14F-4D97-AF65-F5344CB8AC3E}">
        <p14:creationId xmlns:p14="http://schemas.microsoft.com/office/powerpoint/2010/main" val="15923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Two Administrations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Test/retest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same test - same group</a:t>
            </a:r>
          </a:p>
          <a:p>
            <a:r>
              <a:rPr lang="en-US" dirty="0"/>
              <a:t>Parallel/Alternate forms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different </a:t>
            </a:r>
            <a:r>
              <a:rPr lang="en-US" dirty="0" smtClean="0"/>
              <a:t> versions of test </a:t>
            </a:r>
            <a:r>
              <a:rPr lang="en-US" dirty="0"/>
              <a:t>- same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administration procedure: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2286000"/>
            <a:ext cx="7791450" cy="3810000"/>
          </a:xfrm>
        </p:spPr>
        <p:txBody>
          <a:bodyPr/>
          <a:lstStyle/>
          <a:p>
            <a:r>
              <a:rPr lang="en-US" dirty="0" smtClean="0"/>
              <a:t>Administer tests (in two sessions)</a:t>
            </a:r>
          </a:p>
          <a:p>
            <a:r>
              <a:rPr lang="en-US" dirty="0" smtClean="0"/>
              <a:t>Convert to z scores (if necessary)</a:t>
            </a:r>
          </a:p>
          <a:p>
            <a:r>
              <a:rPr lang="en-US" smtClean="0"/>
              <a:t>Correlate (Pearson or Spearman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administration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Problems?????</a:t>
            </a:r>
          </a:p>
          <a:p>
            <a:r>
              <a:rPr lang="en-US" dirty="0" smtClean="0"/>
              <a:t>Duration between????</a:t>
            </a:r>
          </a:p>
          <a:p>
            <a:r>
              <a:rPr lang="en-US" dirty="0" smtClean="0"/>
              <a:t>Type of variable?????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715250" cy="914400"/>
          </a:xfrm>
        </p:spPr>
        <p:txBody>
          <a:bodyPr/>
          <a:lstStyle/>
          <a:p>
            <a:pPr algn="ctr"/>
            <a:r>
              <a:rPr lang="en-US" dirty="0"/>
              <a:t>One Administration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2133600"/>
            <a:ext cx="7791450" cy="3962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One </a:t>
            </a:r>
            <a:r>
              <a:rPr lang="en-US" dirty="0"/>
              <a:t>test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One </a:t>
            </a:r>
            <a:r>
              <a:rPr lang="en-US" dirty="0"/>
              <a:t>group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One administration</a:t>
            </a:r>
          </a:p>
          <a:p>
            <a:pPr>
              <a:buFont typeface="Monotype Sort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715250" cy="1143000"/>
          </a:xfrm>
        </p:spPr>
        <p:txBody>
          <a:bodyPr/>
          <a:lstStyle/>
          <a:p>
            <a:r>
              <a:rPr lang="en-US" dirty="0" smtClean="0"/>
              <a:t>One administration procedure: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752600"/>
            <a:ext cx="779145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Administer test to one group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Divide questions to score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Split Half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first/second or odd/even halves????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Correlate scores from halves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Apply Spearman-Brown formula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estimate changes in length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one administration: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consistency of items</a:t>
            </a:r>
          </a:p>
          <a:p>
            <a:r>
              <a:rPr lang="en-US" dirty="0" smtClean="0"/>
              <a:t>Appropriate for homogenous tests</a:t>
            </a:r>
          </a:p>
          <a:p>
            <a:r>
              <a:rPr lang="en-US" dirty="0" smtClean="0"/>
              <a:t>Not appropriate for heterogeneous tests</a:t>
            </a:r>
          </a:p>
          <a:p>
            <a:pPr lvl="1"/>
            <a:r>
              <a:rPr lang="en-US" dirty="0" smtClean="0"/>
              <a:t>(may have several measures within test)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item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estimation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dirty="0" err="1" smtClean="0"/>
              <a:t>Kuder</a:t>
            </a:r>
            <a:r>
              <a:rPr lang="en-US" dirty="0" smtClean="0"/>
              <a:t>-Richardson Formula 20 (KR20) =    	dichotomous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dirty="0" err="1" smtClean="0"/>
              <a:t>Cronbach</a:t>
            </a:r>
            <a:r>
              <a:rPr lang="en-US" dirty="0" smtClean="0"/>
              <a:t> alpha (alpha coefficient) = all 	questions</a:t>
            </a:r>
          </a:p>
          <a:p>
            <a:r>
              <a:rPr lang="en-US" dirty="0" smtClean="0"/>
              <a:t>(factor analysis)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.ppt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2171</TotalTime>
  <Pages>6</Pages>
  <Words>186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azures.ppt</vt:lpstr>
      <vt:lpstr>Reliability</vt:lpstr>
      <vt:lpstr>Threats to reliability</vt:lpstr>
      <vt:lpstr>Two Administrations</vt:lpstr>
      <vt:lpstr>Two administration procedure:</vt:lpstr>
      <vt:lpstr>Two administration issues:</vt:lpstr>
      <vt:lpstr>One Administration</vt:lpstr>
      <vt:lpstr>One administration procedure:</vt:lpstr>
      <vt:lpstr>Uses of one administration:</vt:lpstr>
      <vt:lpstr>Inter item consistency</vt:lpstr>
      <vt:lpstr>Reliability coefficient</vt:lpstr>
      <vt:lpstr>Inter-rater reliability</vt:lpstr>
      <vt:lpstr>Project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42</cp:revision>
  <cp:lastPrinted>1999-09-15T19:48:38Z</cp:lastPrinted>
  <dcterms:created xsi:type="dcterms:W3CDTF">1998-01-27T08:49:38Z</dcterms:created>
  <dcterms:modified xsi:type="dcterms:W3CDTF">2014-02-13T19:52:49Z</dcterms:modified>
</cp:coreProperties>
</file>