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90" r:id="rId2"/>
    <p:sldId id="291" r:id="rId3"/>
    <p:sldId id="292" r:id="rId4"/>
    <p:sldId id="293" r:id="rId5"/>
    <p:sldId id="277" r:id="rId6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32603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4956877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>
    <p:cover dir="l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cover dir="l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0875" y="609600"/>
            <a:ext cx="1947863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7288" y="609600"/>
            <a:ext cx="5691187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cover dir="l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cover dir="l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cover dir="l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7288" y="1981200"/>
            <a:ext cx="381952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9213" y="1981200"/>
            <a:ext cx="381952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cover dir="l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cover dir="l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cover dir="l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over dir="l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cover dir="l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cover dir="l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0000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57288" y="1981200"/>
            <a:ext cx="779145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181100" y="609600"/>
            <a:ext cx="771525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grpSp>
        <p:nvGrpSpPr>
          <p:cNvPr id="1059" name="Group 35"/>
          <p:cNvGrpSpPr>
            <a:grpSpLocks/>
          </p:cNvGrpSpPr>
          <p:nvPr/>
        </p:nvGrpSpPr>
        <p:grpSpPr bwMode="auto">
          <a:xfrm>
            <a:off x="0" y="0"/>
            <a:ext cx="1085850" cy="6845300"/>
            <a:chOff x="0" y="0"/>
            <a:chExt cx="684" cy="4312"/>
          </a:xfrm>
        </p:grpSpPr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684" cy="4312"/>
            </a:xfrm>
            <a:prstGeom prst="rect">
              <a:avLst/>
            </a:prstGeom>
            <a:gradFill rotWithShape="0">
              <a:gsLst>
                <a:gs pos="0">
                  <a:srgbClr val="114FFB"/>
                </a:gs>
                <a:gs pos="50000">
                  <a:srgbClr val="114FFB">
                    <a:gamma/>
                    <a:shade val="20000"/>
                    <a:invGamma/>
                  </a:srgbClr>
                </a:gs>
                <a:gs pos="100000">
                  <a:srgbClr val="114FFB"/>
                </a:gs>
              </a:gsLst>
              <a:lin ang="540000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58" name="Group 34"/>
            <p:cNvGrpSpPr>
              <a:grpSpLocks/>
            </p:cNvGrpSpPr>
            <p:nvPr/>
          </p:nvGrpSpPr>
          <p:grpSpPr bwMode="auto">
            <a:xfrm>
              <a:off x="48" y="102"/>
              <a:ext cx="96" cy="4122"/>
              <a:chOff x="48" y="102"/>
              <a:chExt cx="96" cy="4122"/>
            </a:xfrm>
          </p:grpSpPr>
          <p:sp>
            <p:nvSpPr>
              <p:cNvPr id="1029" name="Rectangle 5"/>
              <p:cNvSpPr>
                <a:spLocks noChangeArrowheads="1"/>
              </p:cNvSpPr>
              <p:nvPr/>
            </p:nvSpPr>
            <p:spPr bwMode="auto">
              <a:xfrm>
                <a:off x="48" y="110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" name="Rectangle 6"/>
              <p:cNvSpPr>
                <a:spLocks noChangeArrowheads="1"/>
              </p:cNvSpPr>
              <p:nvPr/>
            </p:nvSpPr>
            <p:spPr bwMode="auto">
              <a:xfrm>
                <a:off x="48" y="124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" name="Rectangle 7"/>
              <p:cNvSpPr>
                <a:spLocks noChangeArrowheads="1"/>
              </p:cNvSpPr>
              <p:nvPr/>
            </p:nvSpPr>
            <p:spPr bwMode="auto">
              <a:xfrm>
                <a:off x="48" y="139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" name="Rectangle 8"/>
              <p:cNvSpPr>
                <a:spLocks noChangeArrowheads="1"/>
              </p:cNvSpPr>
              <p:nvPr/>
            </p:nvSpPr>
            <p:spPr bwMode="auto">
              <a:xfrm>
                <a:off x="48" y="153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" name="Rectangle 9"/>
              <p:cNvSpPr>
                <a:spLocks noChangeArrowheads="1"/>
              </p:cNvSpPr>
              <p:nvPr/>
            </p:nvSpPr>
            <p:spPr bwMode="auto">
              <a:xfrm>
                <a:off x="48" y="168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" name="Rectangle 10"/>
              <p:cNvSpPr>
                <a:spLocks noChangeArrowheads="1"/>
              </p:cNvSpPr>
              <p:nvPr/>
            </p:nvSpPr>
            <p:spPr bwMode="auto">
              <a:xfrm>
                <a:off x="48" y="182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48" y="196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48" y="211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48" y="225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48" y="240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" name="Rectangle 15"/>
              <p:cNvSpPr>
                <a:spLocks noChangeArrowheads="1"/>
              </p:cNvSpPr>
              <p:nvPr/>
            </p:nvSpPr>
            <p:spPr bwMode="auto">
              <a:xfrm>
                <a:off x="48" y="254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48" y="268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1" name="Rectangle 17"/>
              <p:cNvSpPr>
                <a:spLocks noChangeArrowheads="1"/>
              </p:cNvSpPr>
              <p:nvPr/>
            </p:nvSpPr>
            <p:spPr bwMode="auto">
              <a:xfrm>
                <a:off x="48" y="283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2" name="Rectangle 18"/>
              <p:cNvSpPr>
                <a:spLocks noChangeArrowheads="1"/>
              </p:cNvSpPr>
              <p:nvPr/>
            </p:nvSpPr>
            <p:spPr bwMode="auto">
              <a:xfrm>
                <a:off x="48" y="297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3" name="Rectangle 19"/>
              <p:cNvSpPr>
                <a:spLocks noChangeArrowheads="1"/>
              </p:cNvSpPr>
              <p:nvPr/>
            </p:nvSpPr>
            <p:spPr bwMode="auto">
              <a:xfrm>
                <a:off x="48" y="312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" name="Rectangle 20"/>
              <p:cNvSpPr>
                <a:spLocks noChangeArrowheads="1"/>
              </p:cNvSpPr>
              <p:nvPr/>
            </p:nvSpPr>
            <p:spPr bwMode="auto">
              <a:xfrm>
                <a:off x="48" y="326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" name="Rectangle 21"/>
              <p:cNvSpPr>
                <a:spLocks noChangeArrowheads="1"/>
              </p:cNvSpPr>
              <p:nvPr/>
            </p:nvSpPr>
            <p:spPr bwMode="auto">
              <a:xfrm>
                <a:off x="48" y="340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" name="Rectangle 22"/>
              <p:cNvSpPr>
                <a:spLocks noChangeArrowheads="1"/>
              </p:cNvSpPr>
              <p:nvPr/>
            </p:nvSpPr>
            <p:spPr bwMode="auto">
              <a:xfrm>
                <a:off x="48" y="355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" name="Rectangle 23"/>
              <p:cNvSpPr>
                <a:spLocks noChangeArrowheads="1"/>
              </p:cNvSpPr>
              <p:nvPr/>
            </p:nvSpPr>
            <p:spPr bwMode="auto">
              <a:xfrm>
                <a:off x="48" y="369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8" name="Rectangle 24"/>
              <p:cNvSpPr>
                <a:spLocks noChangeArrowheads="1"/>
              </p:cNvSpPr>
              <p:nvPr/>
            </p:nvSpPr>
            <p:spPr bwMode="auto">
              <a:xfrm>
                <a:off x="48" y="384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9" name="Rectangle 25"/>
              <p:cNvSpPr>
                <a:spLocks noChangeArrowheads="1"/>
              </p:cNvSpPr>
              <p:nvPr/>
            </p:nvSpPr>
            <p:spPr bwMode="auto">
              <a:xfrm>
                <a:off x="48" y="398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0" name="Rectangle 26"/>
              <p:cNvSpPr>
                <a:spLocks noChangeArrowheads="1"/>
              </p:cNvSpPr>
              <p:nvPr/>
            </p:nvSpPr>
            <p:spPr bwMode="auto">
              <a:xfrm>
                <a:off x="48" y="412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1" name="Rectangle 27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3" name="Rectangle 29"/>
              <p:cNvSpPr>
                <a:spLocks noChangeArrowheads="1"/>
              </p:cNvSpPr>
              <p:nvPr/>
            </p:nvSpPr>
            <p:spPr bwMode="auto">
              <a:xfrm>
                <a:off x="48" y="39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4" name="Rectangle 30"/>
              <p:cNvSpPr>
                <a:spLocks noChangeArrowheads="1"/>
              </p:cNvSpPr>
              <p:nvPr/>
            </p:nvSpPr>
            <p:spPr bwMode="auto">
              <a:xfrm>
                <a:off x="48" y="53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" name="Rectangle 31"/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6" name="Rectangle 32"/>
              <p:cNvSpPr>
                <a:spLocks noChangeArrowheads="1"/>
              </p:cNvSpPr>
              <p:nvPr/>
            </p:nvSpPr>
            <p:spPr bwMode="auto">
              <a:xfrm>
                <a:off x="48" y="82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7" name="Rectangle 33"/>
              <p:cNvSpPr>
                <a:spLocks noChangeArrowheads="1"/>
              </p:cNvSpPr>
              <p:nvPr/>
            </p:nvSpPr>
            <p:spPr bwMode="auto">
              <a:xfrm>
                <a:off x="48" y="96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Monotype Sorts" pitchFamily="2" charset="2"/>
        <a:buChar char="u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F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assess.nelson.com/test-ind/stan-b5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/>
              <a:t>Stanford Binet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820207"/>
      </p:ext>
    </p:extLst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715250" cy="1143000"/>
          </a:xfrm>
        </p:spPr>
        <p:txBody>
          <a:bodyPr/>
          <a:lstStyle/>
          <a:p>
            <a:r>
              <a:rPr lang="en-US"/>
              <a:t>Fifth edition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7288" y="1524000"/>
            <a:ext cx="7791450" cy="4572000"/>
          </a:xfrm>
        </p:spPr>
        <p:txBody>
          <a:bodyPr/>
          <a:lstStyle/>
          <a:p>
            <a:r>
              <a:rPr lang="en-US" sz="2800"/>
              <a:t>2003</a:t>
            </a:r>
          </a:p>
          <a:p>
            <a:r>
              <a:rPr lang="en-US" sz="2800"/>
              <a:t>2 – 85 + years</a:t>
            </a:r>
          </a:p>
          <a:p>
            <a:r>
              <a:rPr lang="en-US" sz="2800"/>
              <a:t>Based on CHC model</a:t>
            </a:r>
          </a:p>
        </p:txBody>
      </p:sp>
    </p:spTree>
    <p:extLst>
      <p:ext uri="{BB962C8B-B14F-4D97-AF65-F5344CB8AC3E}">
        <p14:creationId xmlns:p14="http://schemas.microsoft.com/office/powerpoint/2010/main" val="1758791437"/>
      </p:ext>
    </p:extLst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715250" cy="990600"/>
          </a:xfrm>
        </p:spPr>
        <p:txBody>
          <a:bodyPr/>
          <a:lstStyle/>
          <a:p>
            <a:r>
              <a:rPr lang="en-US"/>
              <a:t>Fifth edition - scores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7288" y="1143000"/>
            <a:ext cx="7791450" cy="4953000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dirty="0">
                <a:solidFill>
                  <a:srgbClr val="FF0000"/>
                </a:solidFill>
              </a:rPr>
              <a:t>-- 1 Full scale IQ – (mean 100, SD 15)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dirty="0">
                <a:solidFill>
                  <a:srgbClr val="FF0000"/>
                </a:solidFill>
              </a:rPr>
              <a:t> -- Verbal and Nonverbal IQ scores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-- 5 SB5 factors: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dirty="0"/>
              <a:t>		</a:t>
            </a:r>
            <a:r>
              <a:rPr lang="en-US" sz="2400" dirty="0"/>
              <a:t>-- Fluid Reasoning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400" dirty="0"/>
              <a:t>		-- Knowledge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400" dirty="0"/>
              <a:t>		-- Quantitative Reasoning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400" dirty="0"/>
              <a:t>		-- Visual-Spatial Processing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400" dirty="0"/>
              <a:t>		-- Working Memory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400" dirty="0"/>
              <a:t>			</a:t>
            </a:r>
            <a:r>
              <a:rPr lang="en-US" sz="2800" dirty="0">
                <a:solidFill>
                  <a:srgbClr val="FF0000"/>
                </a:solidFill>
              </a:rPr>
              <a:t>-- </a:t>
            </a:r>
            <a:r>
              <a:rPr lang="en-US" sz="2800" dirty="0" smtClean="0">
                <a:solidFill>
                  <a:srgbClr val="FF0000"/>
                </a:solidFill>
              </a:rPr>
              <a:t>multiple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</a:rPr>
              <a:t>Subtests (mean 10, SD 3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454010"/>
      </p:ext>
    </p:extLst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SB5 -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SB5 test areas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678336"/>
      </p:ext>
    </p:extLst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zures">
  <a:themeElements>
    <a:clrScheme name="">
      <a:dk1>
        <a:srgbClr val="000000"/>
      </a:dk1>
      <a:lt1>
        <a:srgbClr val="FFFFFF"/>
      </a:lt1>
      <a:dk2>
        <a:srgbClr val="114FFB"/>
      </a:dk2>
      <a:lt2>
        <a:srgbClr val="8CF4EA"/>
      </a:lt2>
      <a:accent1>
        <a:srgbClr val="00B7A5"/>
      </a:accent1>
      <a:accent2>
        <a:srgbClr val="D49FFF"/>
      </a:accent2>
      <a:accent3>
        <a:srgbClr val="AAB2FD"/>
      </a:accent3>
      <a:accent4>
        <a:srgbClr val="DADADA"/>
      </a:accent4>
      <a:accent5>
        <a:srgbClr val="AAD8CF"/>
      </a:accent5>
      <a:accent6>
        <a:srgbClr val="C090E7"/>
      </a:accent6>
      <a:hlink>
        <a:srgbClr val="7B00E4"/>
      </a:hlink>
      <a:folHlink>
        <a:srgbClr val="618FFD"/>
      </a:folHlink>
    </a:clrScheme>
    <a:fontScheme name="azur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zur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c:\projects\pp4eng\common\template\sldshow\azures.ppt</Template>
  <TotalTime>1960</TotalTime>
  <Pages>6</Pages>
  <Words>44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azures</vt:lpstr>
      <vt:lpstr>Stanford Binet</vt:lpstr>
      <vt:lpstr>Fifth edition</vt:lpstr>
      <vt:lpstr>Fifth edition - scores</vt:lpstr>
      <vt:lpstr>SB5 - structure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</dc:title>
  <dc:subject>methods used in research on education</dc:subject>
  <dc:creator>Margaret D Anderson</dc:creator>
  <cp:lastModifiedBy>SUNY Cortland</cp:lastModifiedBy>
  <cp:revision>47</cp:revision>
  <cp:lastPrinted>2013-03-25T20:13:16Z</cp:lastPrinted>
  <dcterms:created xsi:type="dcterms:W3CDTF">1998-01-27T08:49:38Z</dcterms:created>
  <dcterms:modified xsi:type="dcterms:W3CDTF">2014-04-07T20:14:18Z</dcterms:modified>
</cp:coreProperties>
</file>