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305" r:id="rId2"/>
    <p:sldId id="291" r:id="rId3"/>
    <p:sldId id="281" r:id="rId4"/>
    <p:sldId id="303" r:id="rId5"/>
    <p:sldId id="287" r:id="rId6"/>
    <p:sldId id="286" r:id="rId7"/>
    <p:sldId id="310" r:id="rId8"/>
    <p:sldId id="285" r:id="rId9"/>
    <p:sldId id="306" r:id="rId10"/>
    <p:sldId id="311" r:id="rId11"/>
    <p:sldId id="288" r:id="rId12"/>
    <p:sldId id="321" r:id="rId13"/>
    <p:sldId id="300" r:id="rId14"/>
    <p:sldId id="284" r:id="rId15"/>
    <p:sldId id="301" r:id="rId16"/>
    <p:sldId id="320" r:id="rId17"/>
    <p:sldId id="308" r:id="rId18"/>
    <p:sldId id="312" r:id="rId19"/>
    <p:sldId id="313" r:id="rId20"/>
    <p:sldId id="314" r:id="rId21"/>
    <p:sldId id="307" r:id="rId22"/>
    <p:sldId id="309" r:id="rId23"/>
    <p:sldId id="290" r:id="rId24"/>
    <p:sldId id="302" r:id="rId25"/>
    <p:sldId id="289" r:id="rId26"/>
    <p:sldId id="319" r:id="rId27"/>
    <p:sldId id="318" r:id="rId28"/>
    <p:sldId id="317" r:id="rId29"/>
    <p:sldId id="316" r:id="rId30"/>
    <p:sldId id="315" r:id="rId31"/>
    <p:sldId id="324" r:id="rId32"/>
    <p:sldId id="322" r:id="rId33"/>
    <p:sldId id="323" r:id="rId34"/>
    <p:sldId id="293" r:id="rId3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69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669461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dist="35921" dir="2700000" algn="ctr" rotWithShape="0">
              <a:srgbClr val="000000"/>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grpSp>
        <p:nvGrpSpPr>
          <p:cNvPr id="1028" name="Group 35"/>
          <p:cNvGrpSpPr>
            <a:grpSpLocks/>
          </p:cNvGrpSpPr>
          <p:nvPr/>
        </p:nvGrpSpPr>
        <p:grpSpPr bwMode="auto">
          <a:xfrm>
            <a:off x="0" y="0"/>
            <a:ext cx="1085850" cy="6845300"/>
            <a:chOff x="0" y="0"/>
            <a:chExt cx="684" cy="4312"/>
          </a:xfrm>
        </p:grpSpPr>
        <p:sp>
          <p:nvSpPr>
            <p:cNvPr id="2"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pPr>
                <a:defRPr/>
              </a:pPr>
              <a:endParaRPr lang="en-US"/>
            </a:p>
          </p:txBody>
        </p:sp>
        <p:grpSp>
          <p:nvGrpSpPr>
            <p:cNvPr id="1030"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3"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1"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pPr>
                  <a:defRPr/>
                </a:pPr>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pPr>
                  <a:defRPr/>
                </a:pPr>
                <a:endParaRPr lang="en-US"/>
              </a:p>
            </p:txBody>
          </p:sp>
        </p:grpSp>
      </p:grpSp>
    </p:spTree>
  </p:cSld>
  <p:clrMap bg1="dk2" tx1="lt1" bg2="dk1"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
                                            <p:txEl>
                                              <p:pRg st="0" end="0"/>
                                            </p:txEl>
                                          </p:spTgt>
                                        </p:tgtEl>
                                        <p:attrNameLst>
                                          <p:attrName>style.visibility</p:attrName>
                                        </p:attrNameLst>
                                      </p:cBhvr>
                                      <p:to>
                                        <p:strVal val="visible"/>
                                      </p:to>
                                    </p:set>
                                    <p:animEffect transition="in" filter="wipe(left)">
                                      <p:cBhvr>
                                        <p:cTn id="12" dur="500"/>
                                        <p:tgtEl>
                                          <p:spTgt spid="102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animEffect transition="in" filter="wipe(left)">
                                      <p:cBhvr>
                                        <p:cTn id="15" dur="500"/>
                                        <p:tgtEl>
                                          <p:spTgt spid="102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6">
                                            <p:txEl>
                                              <p:pRg st="2" end="2"/>
                                            </p:txEl>
                                          </p:spTgt>
                                        </p:tgtEl>
                                        <p:attrNameLst>
                                          <p:attrName>style.visibility</p:attrName>
                                        </p:attrNameLst>
                                      </p:cBhvr>
                                      <p:to>
                                        <p:strVal val="visible"/>
                                      </p:to>
                                    </p:set>
                                    <p:animEffect transition="in" filter="wipe(left)">
                                      <p:cBhvr>
                                        <p:cTn id="18" dur="500"/>
                                        <p:tgtEl>
                                          <p:spTgt spid="102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6">
                                            <p:txEl>
                                              <p:pRg st="3" end="3"/>
                                            </p:txEl>
                                          </p:spTgt>
                                        </p:tgtEl>
                                        <p:attrNameLst>
                                          <p:attrName>style.visibility</p:attrName>
                                        </p:attrNameLst>
                                      </p:cBhvr>
                                      <p:to>
                                        <p:strVal val="visible"/>
                                      </p:to>
                                    </p:set>
                                    <p:animEffect transition="in" filter="wipe(left)">
                                      <p:cBhvr>
                                        <p:cTn id="21" dur="500"/>
                                        <p:tgtEl>
                                          <p:spTgt spid="102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6">
                                            <p:txEl>
                                              <p:pRg st="4" end="4"/>
                                            </p:txEl>
                                          </p:spTgt>
                                        </p:tgtEl>
                                        <p:attrNameLst>
                                          <p:attrName>style.visibility</p:attrName>
                                        </p:attrNameLst>
                                      </p:cBhvr>
                                      <p:to>
                                        <p:strVal val="visible"/>
                                      </p:to>
                                    </p:set>
                                    <p:animEffect transition="in" filter="wipe(left)">
                                      <p:cBhvr>
                                        <p:cTn id="24" dur="500"/>
                                        <p:tgtEl>
                                          <p:spTgt spid="1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22" presetClass="entr" presetSubtype="8"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Lst>
      </p:bldP>
      <p:bldP spid="1027" grpId="0"/>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ln w="9525"/>
        </p:spPr>
        <p:txBody>
          <a:bodyPr/>
          <a:lstStyle/>
          <a:p>
            <a:pPr>
              <a:defRPr/>
            </a:pPr>
            <a:r>
              <a:rPr lang="en-US" smtClean="0"/>
              <a:t>Reliability or Validity</a:t>
            </a:r>
          </a:p>
        </p:txBody>
      </p:sp>
      <p:sp>
        <p:nvSpPr>
          <p:cNvPr id="13315" name="Rectangle 3"/>
          <p:cNvSpPr>
            <a:spLocks noGrp="1" noChangeArrowheads="1"/>
          </p:cNvSpPr>
          <p:nvPr>
            <p:ph type="body" idx="1"/>
          </p:nvPr>
        </p:nvSpPr>
        <p:spPr>
          <a:noFill/>
        </p:spPr>
        <p:txBody>
          <a:bodyPr/>
          <a:lstStyle/>
          <a:p>
            <a:pPr>
              <a:buFont typeface="Monotype Sorts" pitchFamily="2" charset="2"/>
              <a:buNone/>
            </a:pPr>
            <a:r>
              <a:rPr lang="en-US" smtClean="0">
                <a:effectLst/>
              </a:rPr>
              <a:t>Reliability gets more attention:</a:t>
            </a:r>
          </a:p>
          <a:p>
            <a:r>
              <a:rPr lang="en-US" smtClean="0">
                <a:effectLst/>
              </a:rPr>
              <a:t>Easier to understand</a:t>
            </a:r>
          </a:p>
          <a:p>
            <a:r>
              <a:rPr lang="en-US" smtClean="0">
                <a:effectLst/>
              </a:rPr>
              <a:t>Easier to measure</a:t>
            </a:r>
          </a:p>
          <a:p>
            <a:r>
              <a:rPr lang="en-US" smtClean="0">
                <a:effectLst/>
              </a:rPr>
              <a:t>More formulas (like stats!)</a:t>
            </a:r>
          </a:p>
          <a:p>
            <a:r>
              <a:rPr lang="en-US" smtClean="0">
                <a:effectLst/>
              </a:rPr>
              <a:t>Base for validity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dirty="0" smtClean="0"/>
              <a:t>	2) Construct validity</a:t>
            </a:r>
          </a:p>
        </p:txBody>
      </p:sp>
      <p:sp>
        <p:nvSpPr>
          <p:cNvPr id="43011" name="Rectangle 3"/>
          <p:cNvSpPr>
            <a:spLocks noGrp="1" noChangeArrowheads="1"/>
          </p:cNvSpPr>
          <p:nvPr>
            <p:ph type="body" idx="1"/>
          </p:nvPr>
        </p:nvSpPr>
        <p:spPr>
          <a:xfrm>
            <a:off x="1157288" y="2133600"/>
            <a:ext cx="7791450" cy="3962400"/>
          </a:xfrm>
        </p:spPr>
        <p:txBody>
          <a:bodyPr/>
          <a:lstStyle/>
          <a:p>
            <a:pPr>
              <a:buFont typeface="Monotype Sorts" pitchFamily="2" charset="2"/>
              <a:buNone/>
              <a:defRPr/>
            </a:pPr>
            <a:r>
              <a:rPr lang="en-US" dirty="0" smtClean="0"/>
              <a:t>	“A theoretical intangible”</a:t>
            </a:r>
          </a:p>
          <a:p>
            <a:pPr>
              <a:buFont typeface="Monotype Sorts" pitchFamily="2" charset="2"/>
              <a:buNone/>
              <a:defRPr/>
            </a:pPr>
            <a:r>
              <a:rPr lang="en-US" dirty="0" smtClean="0"/>
              <a:t>	“An informed, scientific idea”</a:t>
            </a:r>
          </a:p>
          <a:p>
            <a:pPr>
              <a:buFont typeface="Monotype Sorts" pitchFamily="2" charset="2"/>
              <a:buNone/>
              <a:defRPr/>
            </a:pPr>
            <a:r>
              <a:rPr lang="en-US" dirty="0" smtClean="0"/>
              <a:t>-- how well the test measures that construct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dirty="0" smtClean="0"/>
              <a:t>Determining Construct validity</a:t>
            </a:r>
          </a:p>
        </p:txBody>
      </p:sp>
      <p:sp>
        <p:nvSpPr>
          <p:cNvPr id="43011" name="Rectangle 3"/>
          <p:cNvSpPr>
            <a:spLocks noGrp="1" noChangeArrowheads="1"/>
          </p:cNvSpPr>
          <p:nvPr>
            <p:ph type="body" idx="1"/>
          </p:nvPr>
        </p:nvSpPr>
        <p:spPr>
          <a:xfrm>
            <a:off x="1157288" y="2133600"/>
            <a:ext cx="7791450" cy="3962400"/>
          </a:xfrm>
        </p:spPr>
        <p:txBody>
          <a:bodyPr/>
          <a:lstStyle/>
          <a:p>
            <a:pPr>
              <a:buFont typeface="Wingdings" pitchFamily="2" charset="2"/>
              <a:buChar char="ü"/>
              <a:defRPr/>
            </a:pPr>
            <a:r>
              <a:rPr lang="en-US" dirty="0" smtClean="0"/>
              <a:t>behaviors related to constructs</a:t>
            </a:r>
          </a:p>
          <a:p>
            <a:pPr>
              <a:buFont typeface="Wingdings" pitchFamily="2" charset="2"/>
              <a:buChar char="ü"/>
              <a:defRPr/>
            </a:pPr>
            <a:r>
              <a:rPr lang="en-US" dirty="0" smtClean="0"/>
              <a:t>related/unrelated constructs</a:t>
            </a:r>
          </a:p>
          <a:p>
            <a:pPr>
              <a:buFont typeface="Wingdings" pitchFamily="2" charset="2"/>
              <a:buChar char="ü"/>
              <a:defRPr/>
            </a:pPr>
            <a:r>
              <a:rPr lang="en-US" dirty="0" smtClean="0"/>
              <a:t>identify relationships</a:t>
            </a:r>
          </a:p>
          <a:p>
            <a:pPr>
              <a:buFont typeface="Wingdings" pitchFamily="2" charset="2"/>
              <a:buChar char="ü"/>
              <a:defRPr/>
            </a:pPr>
            <a:r>
              <a:rPr lang="en-US" dirty="0" smtClean="0"/>
              <a:t>multi trait/multi method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Multitrait-Multimethod Matrix</a:t>
            </a:r>
            <a:endParaRPr lang="en-US" dirty="0"/>
          </a:p>
        </p:txBody>
      </p:sp>
      <p:sp>
        <p:nvSpPr>
          <p:cNvPr id="3" name="Content Placeholder 2"/>
          <p:cNvSpPr>
            <a:spLocks noGrp="1"/>
          </p:cNvSpPr>
          <p:nvPr>
            <p:ph idx="1"/>
          </p:nvPr>
        </p:nvSpPr>
        <p:spPr/>
        <p:txBody>
          <a:bodyPr/>
          <a:lstStyle/>
          <a:p>
            <a:pPr>
              <a:defRPr/>
            </a:pPr>
            <a:r>
              <a:rPr lang="en-US" dirty="0" smtClean="0"/>
              <a:t>Correlate scores from 2 (or more tests)</a:t>
            </a:r>
          </a:p>
          <a:p>
            <a:pPr>
              <a:defRPr/>
            </a:pPr>
            <a:r>
              <a:rPr lang="en-US" dirty="0" smtClean="0"/>
              <a:t>Correlate scores obtained from 2 (or more) methods</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mtClean="0"/>
              <a:t>Evidence of Construct Validity</a:t>
            </a:r>
          </a:p>
        </p:txBody>
      </p:sp>
      <p:sp>
        <p:nvSpPr>
          <p:cNvPr id="58371" name="Rectangle 3"/>
          <p:cNvSpPr>
            <a:spLocks noGrp="1" noChangeArrowheads="1"/>
          </p:cNvSpPr>
          <p:nvPr>
            <p:ph type="body" idx="1"/>
          </p:nvPr>
        </p:nvSpPr>
        <p:spPr/>
        <p:txBody>
          <a:bodyPr/>
          <a:lstStyle/>
          <a:p>
            <a:pPr>
              <a:defRPr/>
            </a:pPr>
            <a:r>
              <a:rPr lang="en-US" dirty="0" smtClean="0"/>
              <a:t>Upholds theoretical predictions</a:t>
            </a:r>
          </a:p>
          <a:p>
            <a:pPr lvl="1">
              <a:defRPr/>
            </a:pPr>
            <a:r>
              <a:rPr lang="en-US" dirty="0" smtClean="0"/>
              <a:t>Changes (?) over time, gender, training</a:t>
            </a:r>
          </a:p>
          <a:p>
            <a:pPr>
              <a:defRPr/>
            </a:pPr>
            <a:r>
              <a:rPr lang="en-US" dirty="0" smtClean="0"/>
              <a:t>Homogeneity of questions</a:t>
            </a:r>
          </a:p>
          <a:p>
            <a:pPr lvl="1">
              <a:defRPr/>
            </a:pPr>
            <a:r>
              <a:rPr lang="en-US" dirty="0" smtClean="0"/>
              <a:t>(internal consistency, factor or item analysis)</a:t>
            </a:r>
          </a:p>
          <a:p>
            <a:pPr>
              <a:defRPr/>
            </a:pPr>
            <a:r>
              <a:rPr lang="en-US" dirty="0" smtClean="0"/>
              <a:t>Convergent/discriminant</a:t>
            </a:r>
          </a:p>
          <a:p>
            <a:pPr lvl="1">
              <a:defRPr/>
            </a:pPr>
            <a:r>
              <a:rPr lang="en-US" dirty="0" err="1" smtClean="0"/>
              <a:t>Multitrait-multimethod</a:t>
            </a:r>
            <a:r>
              <a:rPr lang="en-US" dirty="0" smtClean="0"/>
              <a:t> matrix</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t>Decision Making	</a:t>
            </a:r>
          </a:p>
        </p:txBody>
      </p:sp>
      <p:sp>
        <p:nvSpPr>
          <p:cNvPr id="38915" name="Rectangle 3"/>
          <p:cNvSpPr>
            <a:spLocks noGrp="1" noChangeArrowheads="1"/>
          </p:cNvSpPr>
          <p:nvPr>
            <p:ph type="body" idx="1"/>
          </p:nvPr>
        </p:nvSpPr>
        <p:spPr/>
        <p:txBody>
          <a:bodyPr/>
          <a:lstStyle/>
          <a:p>
            <a:pPr>
              <a:buFont typeface="Monotype Sorts" pitchFamily="2" charset="2"/>
              <a:buNone/>
              <a:defRPr/>
            </a:pPr>
            <a:r>
              <a:rPr lang="en-US" dirty="0" smtClean="0"/>
              <a:t>How well the test can be used to help in decision making about a particular criterion.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mtClean="0"/>
              <a:t>Decision Theory</a:t>
            </a:r>
          </a:p>
        </p:txBody>
      </p:sp>
      <p:sp>
        <p:nvSpPr>
          <p:cNvPr id="59395" name="Rectangle 3"/>
          <p:cNvSpPr>
            <a:spLocks noGrp="1" noChangeArrowheads="1"/>
          </p:cNvSpPr>
          <p:nvPr>
            <p:ph type="body" idx="1"/>
          </p:nvPr>
        </p:nvSpPr>
        <p:spPr/>
        <p:txBody>
          <a:bodyPr/>
          <a:lstStyle/>
          <a:p>
            <a:pPr>
              <a:defRPr/>
            </a:pPr>
            <a:r>
              <a:rPr lang="en-US" smtClean="0"/>
              <a:t>Base rate</a:t>
            </a:r>
          </a:p>
          <a:p>
            <a:pPr>
              <a:defRPr/>
            </a:pPr>
            <a:r>
              <a:rPr lang="en-US" smtClean="0"/>
              <a:t>Hit rate</a:t>
            </a:r>
          </a:p>
          <a:p>
            <a:pPr>
              <a:defRPr/>
            </a:pPr>
            <a:r>
              <a:rPr lang="en-US" smtClean="0"/>
              <a:t>Miss rate</a:t>
            </a:r>
          </a:p>
          <a:p>
            <a:pPr>
              <a:defRPr/>
            </a:pPr>
            <a:r>
              <a:rPr lang="en-US" smtClean="0"/>
              <a:t>False positive</a:t>
            </a:r>
          </a:p>
          <a:p>
            <a:pPr>
              <a:defRPr/>
            </a:pPr>
            <a:r>
              <a:rPr lang="en-US" smtClean="0"/>
              <a:t>False negative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3) Criterion Validity</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“The relationship between performance on the test and on some other criterion.”</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Validity coefficient</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Correlation between test score and score on criterion measure.</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Two ways to establish </a:t>
            </a:r>
            <a:br>
              <a:rPr lang="en-US" dirty="0" smtClean="0"/>
            </a:br>
            <a:r>
              <a:rPr lang="en-US" dirty="0" smtClean="0"/>
              <a:t>Criterion Validity</a:t>
            </a:r>
            <a:endParaRPr lang="en-US" dirty="0"/>
          </a:p>
        </p:txBody>
      </p:sp>
      <p:sp>
        <p:nvSpPr>
          <p:cNvPr id="3" name="Content Placeholder 2"/>
          <p:cNvSpPr>
            <a:spLocks noGrp="1"/>
          </p:cNvSpPr>
          <p:nvPr>
            <p:ph idx="1"/>
          </p:nvPr>
        </p:nvSpPr>
        <p:spPr>
          <a:xfrm>
            <a:off x="1157288" y="2438400"/>
            <a:ext cx="7791450" cy="3657600"/>
          </a:xfrm>
        </p:spPr>
        <p:txBody>
          <a:bodyPr/>
          <a:lstStyle/>
          <a:p>
            <a:pPr>
              <a:buFont typeface="Monotype Sorts" pitchFamily="2" charset="2"/>
              <a:buNone/>
              <a:defRPr/>
            </a:pPr>
            <a:r>
              <a:rPr lang="en-US" dirty="0" smtClean="0"/>
              <a:t>		A) Concurrent validity</a:t>
            </a:r>
          </a:p>
          <a:p>
            <a:pPr>
              <a:buFont typeface="Monotype Sorts" pitchFamily="2" charset="2"/>
              <a:buNone/>
              <a:defRPr/>
            </a:pPr>
            <a:r>
              <a:rPr lang="en-US" dirty="0" smtClean="0"/>
              <a:t>		B) Predictive validity</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Determining Concurrent validity</a:t>
            </a:r>
            <a:endParaRPr lang="en-US" dirty="0"/>
          </a:p>
        </p:txBody>
      </p:sp>
      <p:sp>
        <p:nvSpPr>
          <p:cNvPr id="3" name="Content Placeholder 2"/>
          <p:cNvSpPr>
            <a:spLocks noGrp="1"/>
          </p:cNvSpPr>
          <p:nvPr>
            <p:ph idx="1"/>
          </p:nvPr>
        </p:nvSpPr>
        <p:spPr/>
        <p:txBody>
          <a:bodyPr/>
          <a:lstStyle/>
          <a:p>
            <a:pPr>
              <a:defRPr/>
            </a:pPr>
            <a:r>
              <a:rPr lang="en-US" dirty="0" smtClean="0"/>
              <a:t>Assess individuals on construct</a:t>
            </a:r>
          </a:p>
          <a:p>
            <a:pPr>
              <a:defRPr/>
            </a:pPr>
            <a:r>
              <a:rPr lang="en-US" dirty="0" smtClean="0"/>
              <a:t>Administer test to lo/hi on construct</a:t>
            </a:r>
          </a:p>
          <a:p>
            <a:pPr>
              <a:defRPr/>
            </a:pPr>
            <a:r>
              <a:rPr lang="en-US" dirty="0" smtClean="0"/>
              <a:t>Correlate test scores to prior identification</a:t>
            </a:r>
          </a:p>
          <a:p>
            <a:pPr>
              <a:buFont typeface="Wingdings" pitchFamily="2" charset="2"/>
              <a:buChar char="v"/>
              <a:defRPr/>
            </a:pPr>
            <a:r>
              <a:rPr lang="en-US" dirty="0" smtClean="0"/>
              <a:t>Use test later to make decisions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defRPr/>
            </a:pPr>
            <a:r>
              <a:rPr lang="en-US" smtClean="0"/>
              <a:t>Need for validity</a:t>
            </a:r>
          </a:p>
        </p:txBody>
      </p:sp>
      <p:sp>
        <p:nvSpPr>
          <p:cNvPr id="47107" name="Rectangle 3"/>
          <p:cNvSpPr>
            <a:spLocks noGrp="1" noChangeArrowheads="1"/>
          </p:cNvSpPr>
          <p:nvPr>
            <p:ph type="body" idx="1"/>
          </p:nvPr>
        </p:nvSpPr>
        <p:spPr>
          <a:xfrm>
            <a:off x="1157288" y="2667000"/>
            <a:ext cx="7791450" cy="3429000"/>
          </a:xfrm>
        </p:spPr>
        <p:txBody>
          <a:bodyPr/>
          <a:lstStyle/>
          <a:p>
            <a:pPr>
              <a:defRPr/>
            </a:pPr>
            <a:r>
              <a:rPr lang="en-US" dirty="0" smtClean="0"/>
              <a:t>Does test measure what it claims?</a:t>
            </a:r>
          </a:p>
          <a:p>
            <a:pPr>
              <a:defRPr/>
            </a:pPr>
            <a:r>
              <a:rPr lang="en-US" dirty="0" smtClean="0"/>
              <a:t>Can test be used to make decisions?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Determining Predictive validity</a:t>
            </a:r>
            <a:endParaRPr lang="en-US" dirty="0"/>
          </a:p>
        </p:txBody>
      </p:sp>
      <p:sp>
        <p:nvSpPr>
          <p:cNvPr id="3" name="Content Placeholder 2"/>
          <p:cNvSpPr>
            <a:spLocks noGrp="1"/>
          </p:cNvSpPr>
          <p:nvPr>
            <p:ph idx="1"/>
          </p:nvPr>
        </p:nvSpPr>
        <p:spPr/>
        <p:txBody>
          <a:bodyPr/>
          <a:lstStyle/>
          <a:p>
            <a:pPr>
              <a:defRPr/>
            </a:pPr>
            <a:r>
              <a:rPr lang="en-US" dirty="0" smtClean="0"/>
              <a:t>Give test to group of people</a:t>
            </a:r>
          </a:p>
          <a:p>
            <a:pPr>
              <a:defRPr/>
            </a:pPr>
            <a:r>
              <a:rPr lang="en-US" dirty="0" smtClean="0"/>
              <a:t>Follow up group</a:t>
            </a:r>
          </a:p>
          <a:p>
            <a:pPr>
              <a:defRPr/>
            </a:pPr>
            <a:r>
              <a:rPr lang="en-US" dirty="0" smtClean="0"/>
              <a:t>Assess later</a:t>
            </a:r>
          </a:p>
          <a:p>
            <a:pPr>
              <a:defRPr/>
            </a:pPr>
            <a:r>
              <a:rPr lang="en-US" dirty="0" smtClean="0"/>
              <a:t>Review test scores</a:t>
            </a:r>
          </a:p>
          <a:p>
            <a:pPr>
              <a:buFont typeface="Wingdings" pitchFamily="2" charset="2"/>
              <a:buChar char="v"/>
              <a:defRPr/>
            </a:pPr>
            <a:r>
              <a:rPr lang="en-US" dirty="0" smtClean="0"/>
              <a:t>If correlate with behavior later can use later to </a:t>
            </a:r>
            <a:r>
              <a:rPr lang="en-US" smtClean="0"/>
              <a:t>make decisions</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Incremental validity</a:t>
            </a:r>
            <a:endParaRPr lang="en-US" dirty="0"/>
          </a:p>
        </p:txBody>
      </p:sp>
      <p:sp>
        <p:nvSpPr>
          <p:cNvPr id="3" name="Content Placeholder 2"/>
          <p:cNvSpPr>
            <a:spLocks noGrp="1"/>
          </p:cNvSpPr>
          <p:nvPr>
            <p:ph idx="1"/>
          </p:nvPr>
        </p:nvSpPr>
        <p:spPr/>
        <p:txBody>
          <a:bodyPr/>
          <a:lstStyle/>
          <a:p>
            <a:pPr>
              <a:buFont typeface="Wingdings" pitchFamily="2" charset="2"/>
              <a:buChar char="q"/>
              <a:defRPr/>
            </a:pPr>
            <a:r>
              <a:rPr lang="en-US" dirty="0" smtClean="0"/>
              <a:t>Value of including more than one predictor</a:t>
            </a:r>
          </a:p>
          <a:p>
            <a:pPr>
              <a:buFont typeface="Wingdings" pitchFamily="2" charset="2"/>
              <a:buChar char="q"/>
              <a:defRPr/>
            </a:pPr>
            <a:r>
              <a:rPr lang="en-US" dirty="0" smtClean="0"/>
              <a:t>Based on multiple regression</a:t>
            </a:r>
          </a:p>
          <a:p>
            <a:pPr>
              <a:buFont typeface="Wingdings" pitchFamily="2" charset="2"/>
              <a:buChar char="q"/>
              <a:defRPr/>
            </a:pPr>
            <a:r>
              <a:rPr lang="en-US" dirty="0" smtClean="0"/>
              <a:t>What is added to prediction not present with previous measures?</a:t>
            </a:r>
          </a:p>
          <a:p>
            <a:pPr>
              <a:defRPr/>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Expectancy data</a:t>
            </a:r>
            <a:endParaRPr lang="en-US" dirty="0"/>
          </a:p>
        </p:txBody>
      </p:sp>
      <p:sp>
        <p:nvSpPr>
          <p:cNvPr id="3" name="Content Placeholder 2"/>
          <p:cNvSpPr>
            <a:spLocks noGrp="1"/>
          </p:cNvSpPr>
          <p:nvPr>
            <p:ph idx="1"/>
          </p:nvPr>
        </p:nvSpPr>
        <p:spPr/>
        <p:txBody>
          <a:bodyPr/>
          <a:lstStyle/>
          <a:p>
            <a:pPr>
              <a:defRPr/>
            </a:pPr>
            <a:r>
              <a:rPr lang="en-US" dirty="0" smtClean="0"/>
              <a:t>Taylor-Russell Table</a:t>
            </a:r>
          </a:p>
          <a:p>
            <a:pPr>
              <a:defRPr/>
            </a:pPr>
            <a:r>
              <a:rPr lang="en-US" dirty="0" smtClean="0"/>
              <a:t>Naylor-Shine Tables</a:t>
            </a:r>
          </a:p>
          <a:p>
            <a:pPr>
              <a:defRPr/>
            </a:pPr>
            <a:r>
              <a:rPr lang="en-US" dirty="0" smtClean="0"/>
              <a:t>Too vague, outdated, biased</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defRPr/>
            </a:pPr>
            <a:r>
              <a:rPr lang="en-US" smtClean="0"/>
              <a:t>Unified Validity - Messick</a:t>
            </a:r>
          </a:p>
        </p:txBody>
      </p:sp>
      <p:sp>
        <p:nvSpPr>
          <p:cNvPr id="45059" name="Rectangle 3"/>
          <p:cNvSpPr>
            <a:spLocks noGrp="1" noChangeArrowheads="1"/>
          </p:cNvSpPr>
          <p:nvPr>
            <p:ph type="body" idx="1"/>
          </p:nvPr>
        </p:nvSpPr>
        <p:spPr/>
        <p:txBody>
          <a:bodyPr/>
          <a:lstStyle/>
          <a:p>
            <a:pPr>
              <a:buFont typeface="Monotype Sorts" pitchFamily="2" charset="2"/>
              <a:buNone/>
              <a:defRPr/>
            </a:pPr>
            <a:r>
              <a:rPr lang="en-US" dirty="0" smtClean="0"/>
              <a:t>“Validity is not a property of the test, but rather the meaning of the scores.”</a:t>
            </a:r>
          </a:p>
          <a:p>
            <a:pPr>
              <a:buFont typeface="Monotype Sorts" pitchFamily="2" charset="2"/>
              <a:buNone/>
              <a:defRPr/>
            </a:pPr>
            <a:r>
              <a:rPr lang="en-US" dirty="0" smtClean="0"/>
              <a:t>Value implications</a:t>
            </a:r>
          </a:p>
          <a:p>
            <a:pPr>
              <a:buFont typeface="Monotype Sorts" pitchFamily="2" charset="2"/>
              <a:buNone/>
              <a:defRPr/>
            </a:pPr>
            <a:r>
              <a:rPr lang="en-US" dirty="0" smtClean="0"/>
              <a:t>Relevance and utility</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Unitarian considerations</a:t>
            </a:r>
          </a:p>
        </p:txBody>
      </p:sp>
      <p:sp>
        <p:nvSpPr>
          <p:cNvPr id="60419" name="Rectangle 3"/>
          <p:cNvSpPr>
            <a:spLocks noGrp="1" noChangeArrowheads="1"/>
          </p:cNvSpPr>
          <p:nvPr>
            <p:ph type="body" idx="1"/>
          </p:nvPr>
        </p:nvSpPr>
        <p:spPr/>
        <p:txBody>
          <a:bodyPr/>
          <a:lstStyle/>
          <a:p>
            <a:pPr>
              <a:defRPr/>
            </a:pPr>
            <a:r>
              <a:rPr lang="en-US" dirty="0" smtClean="0"/>
              <a:t>Content</a:t>
            </a:r>
          </a:p>
          <a:p>
            <a:pPr>
              <a:defRPr/>
            </a:pPr>
            <a:r>
              <a:rPr lang="en-US" dirty="0" smtClean="0"/>
              <a:t>Construct</a:t>
            </a:r>
          </a:p>
          <a:p>
            <a:pPr>
              <a:defRPr/>
            </a:pPr>
            <a:r>
              <a:rPr lang="en-US" dirty="0" smtClean="0"/>
              <a:t>Criterion</a:t>
            </a:r>
          </a:p>
          <a:p>
            <a:pPr>
              <a:defRPr/>
            </a:pPr>
            <a:r>
              <a:rPr lang="en-US" b="1" u="sng" dirty="0" smtClean="0"/>
              <a:t>Consequences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smtClean="0"/>
              <a:t>Threats to validity</a:t>
            </a:r>
          </a:p>
        </p:txBody>
      </p:sp>
      <p:sp>
        <p:nvSpPr>
          <p:cNvPr id="44035" name="Rectangle 3"/>
          <p:cNvSpPr>
            <a:spLocks noGrp="1" noChangeArrowheads="1"/>
          </p:cNvSpPr>
          <p:nvPr>
            <p:ph type="body" idx="1"/>
          </p:nvPr>
        </p:nvSpPr>
        <p:spPr/>
        <p:txBody>
          <a:bodyPr/>
          <a:lstStyle/>
          <a:p>
            <a:pPr>
              <a:defRPr/>
            </a:pPr>
            <a:r>
              <a:rPr lang="en-US" dirty="0" smtClean="0"/>
              <a:t>Construct underrepresentation (too narrow)</a:t>
            </a:r>
          </a:p>
          <a:p>
            <a:pPr>
              <a:defRPr/>
            </a:pPr>
            <a:r>
              <a:rPr lang="en-US" dirty="0" smtClean="0"/>
              <a:t>Construct-irrelevant variance (too broad)</a:t>
            </a:r>
          </a:p>
          <a:p>
            <a:pPr>
              <a:buFont typeface="Monotype Sorts" pitchFamily="2" charset="2"/>
              <a:buNone/>
              <a:defRPr/>
            </a:pPr>
            <a:r>
              <a:rPr lang="en-US" dirty="0" smtClean="0"/>
              <a:t>		 construct-irrelevant difficulty</a:t>
            </a:r>
          </a:p>
          <a:p>
            <a:pPr>
              <a:buFont typeface="Monotype Sorts" pitchFamily="2" charset="2"/>
              <a:buNone/>
              <a:defRPr/>
            </a:pPr>
            <a:r>
              <a:rPr lang="en-US" dirty="0" smtClean="0"/>
              <a:t>		 construct-irrelevant easiness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1</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Dr. Heidi considers using the Scranton Depression Inventory to help identify severity of depression and especially to distinguish depression from anxiety.  What evidence should Dr. Heidi use to determine if the test does what she hopes it will do?</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2</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The newly published Diagnostic Wonder Test promises to identify children with a mathematics learning disability.  How will we know whether the test does so or is simply a slickly packaged general ability test?</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3</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Ivy College uses the Western Admissions Test </a:t>
            </a:r>
            <a:r>
              <a:rPr lang="en-US" smtClean="0"/>
              <a:t>(WAT) </a:t>
            </a:r>
            <a:r>
              <a:rPr lang="en-US" dirty="0" smtClean="0"/>
              <a:t>to select applicants who should be successful in their studies.  What type of evidence should we seek to determine if the WAT satisfies its purpose?</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4</a:t>
            </a:r>
            <a:endParaRPr lang="en-US" dirty="0"/>
          </a:p>
        </p:txBody>
      </p:sp>
      <p:sp>
        <p:nvSpPr>
          <p:cNvPr id="3" name="Content Placeholder 2"/>
          <p:cNvSpPr>
            <a:spLocks noGrp="1"/>
          </p:cNvSpPr>
          <p:nvPr>
            <p:ph idx="1"/>
          </p:nvPr>
        </p:nvSpPr>
        <p:spPr>
          <a:xfrm>
            <a:off x="1143000" y="1676400"/>
            <a:ext cx="7791450" cy="4495800"/>
          </a:xfrm>
        </p:spPr>
        <p:txBody>
          <a:bodyPr/>
          <a:lstStyle/>
          <a:p>
            <a:pPr>
              <a:buFont typeface="Monotype Sorts" pitchFamily="2" charset="2"/>
              <a:buNone/>
              <a:defRPr/>
            </a:pPr>
            <a:r>
              <a:rPr lang="en-US" dirty="0" smtClean="0"/>
              <a:t>Mike is reviewing a narrative report of his scores on the Nifty Personality Questionnaire (NPQ).  The report says he is exceptionally introverted and unusually curious about the world around him.  Can Mike have any confidence in these statements or should they be dismissed as equivalent to palm readings at the county fair?</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defRPr/>
            </a:pPr>
            <a:r>
              <a:rPr lang="en-US" smtClean="0"/>
              <a:t>Validity</a:t>
            </a:r>
          </a:p>
        </p:txBody>
      </p:sp>
      <p:sp>
        <p:nvSpPr>
          <p:cNvPr id="32771" name="Rectangle 3"/>
          <p:cNvSpPr>
            <a:spLocks noGrp="1" noChangeArrowheads="1"/>
          </p:cNvSpPr>
          <p:nvPr>
            <p:ph type="body" idx="1"/>
          </p:nvPr>
        </p:nvSpPr>
        <p:spPr>
          <a:xfrm>
            <a:off x="1157288" y="2667000"/>
            <a:ext cx="7791450" cy="3429000"/>
          </a:xfrm>
        </p:spPr>
        <p:txBody>
          <a:bodyPr/>
          <a:lstStyle/>
          <a:p>
            <a:pPr algn="ctr">
              <a:buFont typeface="Monotype Sorts" pitchFamily="2" charset="2"/>
              <a:buNone/>
              <a:defRPr/>
            </a:pPr>
            <a:r>
              <a:rPr lang="en-US" smtClean="0"/>
              <a:t>Reliability is a necessary, but not a sufficient condition for validity.</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5</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A school system wants to use an achievement battery that will measure the extent to which students are learning the curriculum specified by the school.  How should the school system proceed in reviewing the available achievement tests?</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6</a:t>
            </a:r>
            <a:endParaRPr lang="en-US" dirty="0"/>
          </a:p>
        </p:txBody>
      </p:sp>
      <p:sp>
        <p:nvSpPr>
          <p:cNvPr id="3" name="Content Placeholder 2"/>
          <p:cNvSpPr>
            <a:spLocks noGrp="1"/>
          </p:cNvSpPr>
          <p:nvPr>
            <p:ph idx="1"/>
          </p:nvPr>
        </p:nvSpPr>
        <p:spPr/>
        <p:txBody>
          <a:bodyPr/>
          <a:lstStyle/>
          <a:p>
            <a:pPr marL="0" indent="0">
              <a:buNone/>
            </a:pPr>
            <a:r>
              <a:rPr lang="en-US" dirty="0" smtClean="0"/>
              <a:t>Super sun computers needs to hire three new employees. They have decided to administer the Computer Skills Assessment (CSA) to their applicants and use the results as the basis of their decision. How can they determine if that measure is a good fit for their hiring practice?</a:t>
            </a:r>
            <a:endParaRPr lang="en-US" dirty="0"/>
          </a:p>
        </p:txBody>
      </p:sp>
    </p:spTree>
    <p:extLst>
      <p:ext uri="{BB962C8B-B14F-4D97-AF65-F5344CB8AC3E}">
        <p14:creationId xmlns:p14="http://schemas.microsoft.com/office/powerpoint/2010/main" val="65398725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9236"/>
            <a:ext cx="7715250" cy="1143000"/>
          </a:xfrm>
        </p:spPr>
        <p:txBody>
          <a:bodyPr/>
          <a:lstStyle/>
          <a:p>
            <a:pPr>
              <a:defRPr/>
            </a:pPr>
            <a:r>
              <a:rPr lang="en-US" dirty="0" smtClean="0"/>
              <a:t>Project homework question </a:t>
            </a:r>
          </a:p>
        </p:txBody>
      </p:sp>
      <p:sp>
        <p:nvSpPr>
          <p:cNvPr id="62467" name="Rectangle 3"/>
          <p:cNvSpPr>
            <a:spLocks noGrp="1" noChangeArrowheads="1"/>
          </p:cNvSpPr>
          <p:nvPr>
            <p:ph type="body" idx="1"/>
          </p:nvPr>
        </p:nvSpPr>
        <p:spPr>
          <a:xfrm>
            <a:off x="1066800" y="1295400"/>
            <a:ext cx="7791450" cy="5029200"/>
          </a:xfrm>
        </p:spPr>
        <p:txBody>
          <a:bodyPr/>
          <a:lstStyle/>
          <a:p>
            <a:pPr>
              <a:defRPr/>
            </a:pPr>
            <a:r>
              <a:rPr lang="en-US" sz="2800" dirty="0" smtClean="0"/>
              <a:t>What content or construct is your measure assessing? (explain your answer)</a:t>
            </a:r>
          </a:p>
          <a:p>
            <a:pPr>
              <a:defRPr/>
            </a:pPr>
            <a:r>
              <a:rPr lang="en-US" sz="2800" dirty="0" smtClean="0"/>
              <a:t>What do you think congruent and discriminate constructs would be to the one in your measure?</a:t>
            </a:r>
          </a:p>
          <a:p>
            <a:pPr>
              <a:defRPr/>
            </a:pPr>
            <a:r>
              <a:rPr lang="en-US" sz="2800" dirty="0" smtClean="0"/>
              <a:t>How would you determine the content or construct validity of your measure?</a:t>
            </a:r>
          </a:p>
          <a:p>
            <a:pPr>
              <a:defRPr/>
            </a:pPr>
            <a:r>
              <a:rPr lang="en-US" sz="2800" dirty="0" smtClean="0"/>
              <a:t>How would you determine the criterion validity of your measure?</a:t>
            </a:r>
          </a:p>
          <a:p>
            <a:pPr>
              <a:defRPr/>
            </a:pPr>
            <a:r>
              <a:rPr lang="en-US" sz="2800" dirty="0" smtClean="0"/>
              <a:t>Why would you use those approaches?</a:t>
            </a:r>
          </a:p>
        </p:txBody>
      </p:sp>
    </p:spTree>
    <p:extLst>
      <p:ext uri="{BB962C8B-B14F-4D97-AF65-F5344CB8AC3E}">
        <p14:creationId xmlns:p14="http://schemas.microsoft.com/office/powerpoint/2010/main" val="328147634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381000"/>
            <a:ext cx="7715250" cy="1143000"/>
          </a:xfrm>
        </p:spPr>
        <p:txBody>
          <a:bodyPr/>
          <a:lstStyle/>
          <a:p>
            <a:pPr>
              <a:defRPr/>
            </a:pPr>
            <a:r>
              <a:rPr lang="en-US" dirty="0" smtClean="0"/>
              <a:t>Project homework question </a:t>
            </a:r>
          </a:p>
        </p:txBody>
      </p:sp>
      <p:sp>
        <p:nvSpPr>
          <p:cNvPr id="62467" name="Rectangle 3"/>
          <p:cNvSpPr>
            <a:spLocks noGrp="1" noChangeArrowheads="1"/>
          </p:cNvSpPr>
          <p:nvPr>
            <p:ph type="body" idx="1"/>
          </p:nvPr>
        </p:nvSpPr>
        <p:spPr>
          <a:xfrm>
            <a:off x="990600" y="1981200"/>
            <a:ext cx="7791450" cy="4267200"/>
          </a:xfrm>
        </p:spPr>
        <p:txBody>
          <a:bodyPr/>
          <a:lstStyle/>
          <a:p>
            <a:pPr>
              <a:defRPr/>
            </a:pPr>
            <a:r>
              <a:rPr lang="en-US" dirty="0" smtClean="0"/>
              <a:t>Select a standardized instrument from MMY to use as a comparison for your measure?</a:t>
            </a:r>
          </a:p>
          <a:p>
            <a:pPr>
              <a:defRPr/>
            </a:pPr>
            <a:r>
              <a:rPr lang="en-US" dirty="0" smtClean="0"/>
              <a:t>Copy </a:t>
            </a:r>
            <a:r>
              <a:rPr lang="en-US" smtClean="0"/>
              <a:t>the relevant data.</a:t>
            </a:r>
            <a:endParaRPr lang="en-US" dirty="0" smtClean="0"/>
          </a:p>
          <a:p>
            <a:pPr>
              <a:defRPr/>
            </a:pPr>
            <a:r>
              <a:rPr lang="en-US" dirty="0" smtClean="0"/>
              <a:t>Why did you select that instrument?</a:t>
            </a:r>
          </a:p>
          <a:p>
            <a:pPr>
              <a:defRPr/>
            </a:pPr>
            <a:r>
              <a:rPr lang="en-US" dirty="0" smtClean="0"/>
              <a:t>How would you use it to help standardize your measure?</a:t>
            </a:r>
          </a:p>
        </p:txBody>
      </p:sp>
    </p:spTree>
    <p:extLst>
      <p:ext uri="{BB962C8B-B14F-4D97-AF65-F5344CB8AC3E}">
        <p14:creationId xmlns:p14="http://schemas.microsoft.com/office/powerpoint/2010/main" val="10584684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endParaRPr lang="en-US" smtClean="0"/>
          </a:p>
        </p:txBody>
      </p:sp>
      <p:sp>
        <p:nvSpPr>
          <p:cNvPr id="49155" name="Rectangle 3"/>
          <p:cNvSpPr>
            <a:spLocks noGrp="1" noChangeArrowheads="1"/>
          </p:cNvSpPr>
          <p:nvPr>
            <p:ph type="body" idx="1"/>
          </p:nvPr>
        </p:nvSpPr>
        <p:spPr/>
        <p:txBody>
          <a:bodyPr/>
          <a:lstStyle/>
          <a:p>
            <a:pPr>
              <a:defRPr/>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mtClean="0"/>
              <a:t>Validity: a definition</a:t>
            </a:r>
          </a:p>
        </p:txBody>
      </p:sp>
      <p:sp>
        <p:nvSpPr>
          <p:cNvPr id="61443" name="Rectangle 3"/>
          <p:cNvSpPr>
            <a:spLocks noGrp="1" noChangeArrowheads="1"/>
          </p:cNvSpPr>
          <p:nvPr>
            <p:ph type="body" idx="1"/>
          </p:nvPr>
        </p:nvSpPr>
        <p:spPr/>
        <p:txBody>
          <a:bodyPr/>
          <a:lstStyle/>
          <a:p>
            <a:pPr>
              <a:buFont typeface="Monotype Sorts" pitchFamily="2" charset="2"/>
              <a:buNone/>
              <a:defRPr/>
            </a:pPr>
            <a:r>
              <a:rPr lang="en-US" smtClean="0"/>
              <a:t>“A test is valid to the extent that inferences made from it are appropriate, meaningful, and useful”</a:t>
            </a:r>
          </a:p>
          <a:p>
            <a:pPr>
              <a:buFont typeface="Monotype Sorts" pitchFamily="2" charset="2"/>
              <a:buNone/>
              <a:defRPr/>
            </a:pPr>
            <a:r>
              <a:rPr lang="en-US" sz="2400" smtClean="0"/>
              <a:t>Standards for Educational and Psychological Testing, 1999</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defRPr/>
            </a:pPr>
            <a:r>
              <a:rPr lang="en-US" smtClean="0"/>
              <a:t>“Face Validity”</a:t>
            </a:r>
          </a:p>
        </p:txBody>
      </p:sp>
      <p:sp>
        <p:nvSpPr>
          <p:cNvPr id="41987" name="Rectangle 3"/>
          <p:cNvSpPr>
            <a:spLocks noGrp="1" noChangeArrowheads="1"/>
          </p:cNvSpPr>
          <p:nvPr>
            <p:ph type="body" idx="1"/>
          </p:nvPr>
        </p:nvSpPr>
        <p:spPr/>
        <p:txBody>
          <a:bodyPr/>
          <a:lstStyle/>
          <a:p>
            <a:pPr marL="0" indent="0">
              <a:buNone/>
              <a:defRPr/>
            </a:pPr>
            <a:r>
              <a:rPr lang="en-US" dirty="0" smtClean="0"/>
              <a:t>“looks good to me”!!!!!!!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defRPr/>
            </a:pPr>
            <a:r>
              <a:rPr lang="en-US" smtClean="0"/>
              <a:t>Trinitarian view of Validity</a:t>
            </a:r>
          </a:p>
        </p:txBody>
      </p:sp>
      <p:sp>
        <p:nvSpPr>
          <p:cNvPr id="40963" name="Rectangle 3"/>
          <p:cNvSpPr>
            <a:spLocks noGrp="1" noChangeArrowheads="1"/>
          </p:cNvSpPr>
          <p:nvPr>
            <p:ph type="body" idx="1"/>
          </p:nvPr>
        </p:nvSpPr>
        <p:spPr/>
        <p:txBody>
          <a:bodyPr/>
          <a:lstStyle/>
          <a:p>
            <a:pPr>
              <a:defRPr/>
            </a:pPr>
            <a:r>
              <a:rPr lang="en-US" dirty="0" smtClean="0"/>
              <a:t>Content (meaning)</a:t>
            </a:r>
          </a:p>
          <a:p>
            <a:pPr>
              <a:defRPr/>
            </a:pPr>
            <a:r>
              <a:rPr lang="en-US" dirty="0" smtClean="0"/>
              <a:t>Construct (meaning)</a:t>
            </a:r>
          </a:p>
          <a:p>
            <a:pPr>
              <a:defRPr/>
            </a:pPr>
            <a:r>
              <a:rPr lang="en-US" dirty="0" smtClean="0"/>
              <a:t>Criterion (use)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609600"/>
            <a:ext cx="7715250" cy="1143000"/>
          </a:xfrm>
        </p:spPr>
        <p:txBody>
          <a:bodyPr/>
          <a:lstStyle/>
          <a:p>
            <a:pPr>
              <a:defRPr/>
            </a:pPr>
            <a:r>
              <a:rPr lang="en-US" dirty="0" smtClean="0"/>
              <a:t>1) Content Validity</a:t>
            </a:r>
          </a:p>
        </p:txBody>
      </p:sp>
      <p:sp>
        <p:nvSpPr>
          <p:cNvPr id="39939" name="Rectangle 3"/>
          <p:cNvSpPr>
            <a:spLocks noGrp="1" noChangeArrowheads="1"/>
          </p:cNvSpPr>
          <p:nvPr>
            <p:ph type="body" idx="1"/>
          </p:nvPr>
        </p:nvSpPr>
        <p:spPr/>
        <p:txBody>
          <a:bodyPr/>
          <a:lstStyle/>
          <a:p>
            <a:pPr>
              <a:buFont typeface="Monotype Sorts" pitchFamily="2" charset="2"/>
              <a:buNone/>
              <a:defRPr/>
            </a:pPr>
            <a:r>
              <a:rPr lang="en-US" dirty="0" smtClean="0"/>
              <a:t>“How adequately a test samples behaviors representative of the universe of behaviors the test was designed to measure.”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43000" y="609600"/>
            <a:ext cx="7715250" cy="1143000"/>
          </a:xfrm>
        </p:spPr>
        <p:txBody>
          <a:bodyPr/>
          <a:lstStyle/>
          <a:p>
            <a:pPr>
              <a:defRPr/>
            </a:pPr>
            <a:r>
              <a:rPr lang="en-US" dirty="0" smtClean="0"/>
              <a:t>Determining Content Validity</a:t>
            </a:r>
          </a:p>
        </p:txBody>
      </p:sp>
      <p:sp>
        <p:nvSpPr>
          <p:cNvPr id="39939" name="Rectangle 3"/>
          <p:cNvSpPr>
            <a:spLocks noGrp="1" noChangeArrowheads="1"/>
          </p:cNvSpPr>
          <p:nvPr>
            <p:ph type="body" idx="1"/>
          </p:nvPr>
        </p:nvSpPr>
        <p:spPr/>
        <p:txBody>
          <a:bodyPr/>
          <a:lstStyle/>
          <a:p>
            <a:pPr>
              <a:buFont typeface="Wingdings" pitchFamily="2" charset="2"/>
              <a:buChar char="ü"/>
              <a:defRPr/>
            </a:pPr>
            <a:r>
              <a:rPr lang="en-US" dirty="0" smtClean="0"/>
              <a:t>	describe the domain</a:t>
            </a:r>
          </a:p>
          <a:p>
            <a:pPr>
              <a:buFont typeface="Wingdings" pitchFamily="2" charset="2"/>
              <a:buChar char="ü"/>
              <a:defRPr/>
            </a:pPr>
            <a:r>
              <a:rPr lang="en-US" dirty="0" smtClean="0"/>
              <a:t>	specify areas to be measured</a:t>
            </a:r>
          </a:p>
          <a:p>
            <a:pPr>
              <a:buFont typeface="Wingdings" pitchFamily="2" charset="2"/>
              <a:buChar char="ü"/>
              <a:defRPr/>
            </a:pPr>
            <a:r>
              <a:rPr lang="en-US" dirty="0" smtClean="0"/>
              <a:t>	compare test to domain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Content Validity Ratio (CVR)</a:t>
            </a:r>
            <a:endParaRPr lang="en-US" dirty="0"/>
          </a:p>
        </p:txBody>
      </p:sp>
      <p:sp>
        <p:nvSpPr>
          <p:cNvPr id="3" name="Content Placeholder 2"/>
          <p:cNvSpPr>
            <a:spLocks noGrp="1"/>
          </p:cNvSpPr>
          <p:nvPr>
            <p:ph idx="1"/>
          </p:nvPr>
        </p:nvSpPr>
        <p:spPr/>
        <p:txBody>
          <a:bodyPr/>
          <a:lstStyle/>
          <a:p>
            <a:pPr>
              <a:buFont typeface="Monotype Sorts" pitchFamily="2" charset="2"/>
              <a:buNone/>
              <a:defRPr/>
            </a:pPr>
            <a:r>
              <a:rPr lang="en-US" dirty="0" smtClean="0"/>
              <a:t>Agreement among raters if item is:</a:t>
            </a:r>
          </a:p>
          <a:p>
            <a:pPr>
              <a:buFont typeface="Wingdings" pitchFamily="2" charset="2"/>
              <a:buChar char="q"/>
              <a:defRPr/>
            </a:pPr>
            <a:r>
              <a:rPr lang="en-US" dirty="0" smtClean="0"/>
              <a:t>Essential</a:t>
            </a:r>
          </a:p>
          <a:p>
            <a:pPr>
              <a:buFont typeface="Wingdings" pitchFamily="2" charset="2"/>
              <a:buChar char="q"/>
              <a:defRPr/>
            </a:pPr>
            <a:r>
              <a:rPr lang="en-US" dirty="0" smtClean="0"/>
              <a:t>Useful but not essential</a:t>
            </a:r>
          </a:p>
          <a:p>
            <a:pPr>
              <a:buFont typeface="Wingdings" pitchFamily="2" charset="2"/>
              <a:buChar char="q"/>
              <a:defRPr/>
            </a:pPr>
            <a:r>
              <a:rPr lang="en-US" dirty="0" smtClean="0"/>
              <a:t>Not necessary</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s">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azur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zur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zur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zur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zur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zur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zur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c:\projects\pp4eng\common\template\sldshow\azures.ppt</Template>
  <TotalTime>3558</TotalTime>
  <Pages>3</Pages>
  <Words>808</Words>
  <Application>Microsoft Office PowerPoint</Application>
  <PresentationFormat>On-screen Show (4:3)</PresentationFormat>
  <Paragraphs>121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azures</vt:lpstr>
      <vt:lpstr>Reliability or Validity</vt:lpstr>
      <vt:lpstr>Need for validity</vt:lpstr>
      <vt:lpstr>Validity</vt:lpstr>
      <vt:lpstr>Validity: a definition</vt:lpstr>
      <vt:lpstr>“Face Validity”</vt:lpstr>
      <vt:lpstr>Trinitarian view of Validity</vt:lpstr>
      <vt:lpstr>1) Content Validity</vt:lpstr>
      <vt:lpstr>Determining Content Validity</vt:lpstr>
      <vt:lpstr>Content Validity Ratio (CVR)</vt:lpstr>
      <vt:lpstr> 2) Construct validity</vt:lpstr>
      <vt:lpstr>Determining Construct validity</vt:lpstr>
      <vt:lpstr>Multitrait-Multimethod Matrix</vt:lpstr>
      <vt:lpstr>Evidence of Construct Validity</vt:lpstr>
      <vt:lpstr>Decision Making </vt:lpstr>
      <vt:lpstr>Decision Theory</vt:lpstr>
      <vt:lpstr>3) Criterion Validity</vt:lpstr>
      <vt:lpstr>Validity coefficient</vt:lpstr>
      <vt:lpstr>Two ways to establish  Criterion Validity</vt:lpstr>
      <vt:lpstr>Determining Concurrent validity</vt:lpstr>
      <vt:lpstr>Determining Predictive validity</vt:lpstr>
      <vt:lpstr>Incremental validity</vt:lpstr>
      <vt:lpstr>Expectancy data</vt:lpstr>
      <vt:lpstr>Unified Validity - Messick</vt:lpstr>
      <vt:lpstr>Unitarian considerations</vt:lpstr>
      <vt:lpstr>Threats to validity</vt:lpstr>
      <vt:lpstr>Example 1</vt:lpstr>
      <vt:lpstr>Example 2</vt:lpstr>
      <vt:lpstr>Example 3</vt:lpstr>
      <vt:lpstr>Example 4</vt:lpstr>
      <vt:lpstr>Example 5</vt:lpstr>
      <vt:lpstr>Example 6</vt:lpstr>
      <vt:lpstr>Project homework question </vt:lpstr>
      <vt:lpstr>Project homework question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
  <dc:creator/>
  <cp:keywords/>
  <dc:description/>
  <cp:lastModifiedBy>SUNY Cortland</cp:lastModifiedBy>
  <cp:revision>70</cp:revision>
  <cp:lastPrinted>1999-09-20T20:18:31Z</cp:lastPrinted>
  <dcterms:created xsi:type="dcterms:W3CDTF">1999-06-07T20:27:13Z</dcterms:created>
  <dcterms:modified xsi:type="dcterms:W3CDTF">2014-02-26T21:10:47Z</dcterms:modified>
</cp:coreProperties>
</file>