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3" r:id="rId3"/>
    <p:sldId id="259" r:id="rId4"/>
    <p:sldId id="266" r:id="rId5"/>
    <p:sldId id="271" r:id="rId6"/>
    <p:sldId id="256" r:id="rId7"/>
    <p:sldId id="270" r:id="rId8"/>
    <p:sldId id="268" r:id="rId9"/>
    <p:sldId id="260" r:id="rId10"/>
    <p:sldId id="257" r:id="rId11"/>
    <p:sldId id="262" r:id="rId12"/>
    <p:sldId id="261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5331"/>
    <a:srgbClr val="9DC14D"/>
    <a:srgbClr val="FF9966"/>
    <a:srgbClr val="88808C"/>
    <a:srgbClr val="6B6361"/>
    <a:srgbClr val="C8042E"/>
    <a:srgbClr val="834F49"/>
    <a:srgbClr val="8E3E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1E49E-89BC-41B9-A765-9A3575500220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91D24-D76F-4004-BE92-640004C4E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3F6A4-33AA-4D38-A56C-17ABC5BAE04B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A5F10-69E3-4BF1-924D-AB282F6CB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1FF0-B14D-469E-8399-9D8BCC6ADC1E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85DE7-8EFB-43D2-8A57-7E7AC6348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E250A-B9B0-4366-8DBF-C699CD5E5C17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F8736-EA4D-4CBD-AD81-E66F6B933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7E00B-5426-4374-9ECF-5A25E1D83CB1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7425-BC32-4811-9BBA-20A4CC445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2DF48-E0BD-4589-B300-5FF5CE89DE25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4AB69-AE87-4016-B38E-9545F7768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37267-7C81-4048-833C-1A1D3C80554F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293EE-88FF-4856-9661-B1471EAE3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0B292-FEF5-4F58-8054-5AE5280C2499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F7B1E-D2D1-45C3-9647-0E2EF119B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15FFC-CC57-4C1E-8A10-427CB297E26F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98FCE-1883-4F56-8F73-B6B6DF764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E9A90-1D2D-44A5-A80D-1E943B842215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18282-716D-49FA-8023-92A1019BE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BA746-EA8D-4109-90A4-3054852BAE77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BDF5C-734A-442E-8151-C62B0DBD4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422F4-9D86-4010-A431-C6B17A25D05B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EFF26-A408-4CC6-9EC1-E9E3C3B1F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B636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DB6700-3A86-4006-A3A3-BBA9D0783F93}" type="datetimeFigureOut">
              <a:rPr lang="en-US"/>
              <a:pPr>
                <a:defRPr/>
              </a:pPr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0B7A30-3B25-41F1-B327-9719971A1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eb.cortland.edu/curingaa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eb.cortland.edu/curinga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13.xml"/><Relationship Id="rId4" Type="http://schemas.openxmlformats.org/officeDocument/2006/relationships/slide" Target="slide5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yj-aZvUgm1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5" Type="http://schemas.openxmlformats.org/officeDocument/2006/relationships/hyperlink" Target="https://www.youtube.com/watch?v=6gmbtlOlrgo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089025"/>
          </a:xfrm>
        </p:spPr>
        <p:txBody>
          <a:bodyPr/>
          <a:lstStyle/>
          <a:p>
            <a:pPr algn="l"/>
            <a:r>
              <a:rPr lang="en-US" sz="5400" smtClean="0"/>
              <a:t>Family</a:t>
            </a:r>
            <a:endParaRPr lang="en-US" smtClean="0"/>
          </a:p>
        </p:txBody>
      </p:sp>
      <p:sp>
        <p:nvSpPr>
          <p:cNvPr id="14338" name="Rectangle 5"/>
          <p:cNvSpPr>
            <a:spLocks noGrp="1"/>
          </p:cNvSpPr>
          <p:nvPr>
            <p:ph type="subTitle" idx="1"/>
          </p:nvPr>
        </p:nvSpPr>
        <p:spPr>
          <a:xfrm>
            <a:off x="4724400" y="2286000"/>
            <a:ext cx="4419600" cy="3048000"/>
          </a:xfrm>
        </p:spPr>
        <p:txBody>
          <a:bodyPr/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Amy </a:t>
            </a:r>
            <a:r>
              <a:rPr lang="en-US" sz="2400" dirty="0" err="1" smtClean="0">
                <a:solidFill>
                  <a:schemeClr val="tx1"/>
                </a:solidFill>
              </a:rPr>
              <a:t>Sakellariou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American Sign Language I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Modern Language Department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SUNY Cortland</a:t>
            </a:r>
          </a:p>
        </p:txBody>
      </p:sp>
      <p:pic>
        <p:nvPicPr>
          <p:cNvPr id="14339" name="Picture 7" descr="wedding2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533400" y="1371600"/>
            <a:ext cx="4127500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533400"/>
          </a:xfrm>
          <a:prstGeom prst="actionButtonForwardNex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AutoShape 9">
            <a:hlinkClick r:id="rId2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990600" cy="522288"/>
          </a:xfrm>
          <a:prstGeom prst="actionButtonBackPrevious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09" y="1371600"/>
            <a:ext cx="4127500" cy="4394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772400" cy="1828800"/>
          </a:xfrm>
        </p:spPr>
        <p:txBody>
          <a:bodyPr/>
          <a:lstStyle/>
          <a:p>
            <a:pPr eaLnBrk="1" hangingPunct="1"/>
            <a:r>
              <a:rPr lang="en-US" sz="4000" smtClean="0"/>
              <a:t>What is the palm orientation for the sign brother?</a:t>
            </a:r>
          </a:p>
        </p:txBody>
      </p:sp>
      <p:sp>
        <p:nvSpPr>
          <p:cNvPr id="4" name="Action Button: Custom 3">
            <a:hlinkClick r:id="rId2" action="ppaction://hlinksldjump" highlightClick="1"/>
          </p:cNvPr>
          <p:cNvSpPr/>
          <p:nvPr/>
        </p:nvSpPr>
        <p:spPr>
          <a:xfrm>
            <a:off x="1676400" y="2514600"/>
            <a:ext cx="3124200" cy="762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rgbClr val="FFFFFF"/>
                </a:solidFill>
              </a:rPr>
              <a:t>Palm faces upward</a:t>
            </a:r>
          </a:p>
        </p:txBody>
      </p:sp>
      <p:sp>
        <p:nvSpPr>
          <p:cNvPr id="6" name="Action Button: Custom 5">
            <a:hlinkClick r:id="rId3" action="ppaction://hlinksldjump" highlightClick="1"/>
          </p:cNvPr>
          <p:cNvSpPr/>
          <p:nvPr/>
        </p:nvSpPr>
        <p:spPr>
          <a:xfrm>
            <a:off x="1676400" y="4800600"/>
            <a:ext cx="3124200" cy="762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rgbClr val="FFFFFF"/>
                </a:solidFill>
              </a:rPr>
              <a:t>Palm faces left or right</a:t>
            </a:r>
          </a:p>
        </p:txBody>
      </p:sp>
      <p:sp>
        <p:nvSpPr>
          <p:cNvPr id="7" name="Action Button: Custom 6">
            <a:hlinkClick r:id="rId2" action="ppaction://hlinksldjump" highlightClick="1"/>
          </p:cNvPr>
          <p:cNvSpPr/>
          <p:nvPr/>
        </p:nvSpPr>
        <p:spPr>
          <a:xfrm>
            <a:off x="1676400" y="3657600"/>
            <a:ext cx="3124200" cy="762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rgbClr val="FFFFFF"/>
                </a:solidFill>
              </a:rPr>
              <a:t>Palm face downward</a:t>
            </a:r>
          </a:p>
        </p:txBody>
      </p:sp>
      <p:sp>
        <p:nvSpPr>
          <p:cNvPr id="22533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533400"/>
          </a:xfrm>
          <a:prstGeom prst="actionButtonForwardNex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28600" y="6019800"/>
            <a:ext cx="990600" cy="522288"/>
          </a:xfrm>
          <a:prstGeom prst="actionButtonBackPrevious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371600" y="2438400"/>
            <a:ext cx="3962400" cy="838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47800" y="3581400"/>
            <a:ext cx="3810000" cy="838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AutoShape 1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47800" y="4724400"/>
            <a:ext cx="3581400" cy="9906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What is location for </a:t>
            </a:r>
            <a:br>
              <a:rPr lang="en-US" smtClean="0"/>
            </a:br>
            <a:r>
              <a:rPr lang="en-US" smtClean="0"/>
              <a:t>the sign sister?</a:t>
            </a:r>
          </a:p>
        </p:txBody>
      </p:sp>
      <p:sp>
        <p:nvSpPr>
          <p:cNvPr id="4" name="Action Button: Custom 3">
            <a:hlinkClick r:id="rId2" action="ppaction://hlinksldjump" highlightClick="1"/>
          </p:cNvPr>
          <p:cNvSpPr/>
          <p:nvPr/>
        </p:nvSpPr>
        <p:spPr>
          <a:xfrm>
            <a:off x="2971800" y="2362200"/>
            <a:ext cx="3124200" cy="762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Chest</a:t>
            </a:r>
          </a:p>
        </p:txBody>
      </p:sp>
      <p:sp>
        <p:nvSpPr>
          <p:cNvPr id="6" name="Action Button: Custom 5">
            <a:hlinkClick r:id="rId2" action="ppaction://hlinksldjump" highlightClick="1"/>
          </p:cNvPr>
          <p:cNvSpPr/>
          <p:nvPr/>
        </p:nvSpPr>
        <p:spPr>
          <a:xfrm>
            <a:off x="2971800" y="5105400"/>
            <a:ext cx="3124200" cy="762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Forehead</a:t>
            </a:r>
          </a:p>
        </p:txBody>
      </p:sp>
      <p:sp>
        <p:nvSpPr>
          <p:cNvPr id="7" name="Action Button: Custom 6">
            <a:hlinkClick r:id="rId3" action="ppaction://hlinksldjump" highlightClick="1"/>
          </p:cNvPr>
          <p:cNvSpPr/>
          <p:nvPr/>
        </p:nvSpPr>
        <p:spPr>
          <a:xfrm>
            <a:off x="2971800" y="3810000"/>
            <a:ext cx="3124200" cy="762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Chin</a:t>
            </a:r>
          </a:p>
        </p:txBody>
      </p:sp>
      <p:sp>
        <p:nvSpPr>
          <p:cNvPr id="23557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533400"/>
          </a:xfrm>
          <a:prstGeom prst="actionButtonForwardNex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28600" y="6019800"/>
            <a:ext cx="990600" cy="522288"/>
          </a:xfrm>
          <a:prstGeom prst="actionButtonBackPrevious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2057400"/>
            <a:ext cx="4114800" cy="9906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AutoShape 1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3657600"/>
            <a:ext cx="4114800" cy="914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67000" y="5029200"/>
            <a:ext cx="3733800" cy="838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Sign Names</a:t>
            </a:r>
          </a:p>
        </p:txBody>
      </p:sp>
      <p:sp>
        <p:nvSpPr>
          <p:cNvPr id="24580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	Sign names in the very basic sense, are used in the Deaf culture to identify individuals.</a:t>
            </a:r>
          </a:p>
          <a:p>
            <a:pPr>
              <a:buFont typeface="Arial" charset="0"/>
              <a:buNone/>
            </a:pPr>
            <a:r>
              <a:rPr lang="en-US" smtClean="0"/>
              <a:t>	</a:t>
            </a:r>
          </a:p>
          <a:p>
            <a:pPr>
              <a:buFont typeface="Arial" charset="0"/>
              <a:buNone/>
            </a:pPr>
            <a:r>
              <a:rPr lang="en-US" smtClean="0"/>
              <a:t>	A person’s sign name is the first letter of their name associated with a specific location and movement on the body or face.</a:t>
            </a:r>
          </a:p>
          <a:p>
            <a:pPr>
              <a:buFont typeface="Arial" charset="0"/>
              <a:buNone/>
            </a:pPr>
            <a:r>
              <a:rPr lang="en-US" smtClean="0"/>
              <a:t>	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  <p:sp>
        <p:nvSpPr>
          <p:cNvPr id="24581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533400"/>
          </a:xfrm>
          <a:prstGeom prst="actionButtonForwardNex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28600" y="6019800"/>
            <a:ext cx="990600" cy="522288"/>
          </a:xfrm>
          <a:prstGeom prst="actionButtonBackPrevious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Signing Naturally Levels I, II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Cheri Smith, Ken </a:t>
            </a:r>
            <a:r>
              <a:rPr lang="en-US" dirty="0" err="1" smtClean="0"/>
              <a:t>Mikos</a:t>
            </a:r>
            <a:r>
              <a:rPr lang="en-US" dirty="0" smtClean="0"/>
              <a:t>, Ella Mae Lentz,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 Book of Name Signs, Naming in American Sign Language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Samuel  J. </a:t>
            </a:r>
            <a:r>
              <a:rPr lang="en-US" dirty="0" err="1" smtClean="0"/>
              <a:t>Supalla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American Sign Language Green Book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Dennis </a:t>
            </a:r>
            <a:r>
              <a:rPr lang="en-US" dirty="0" err="1" smtClean="0"/>
              <a:t>Cokley</a:t>
            </a:r>
            <a:r>
              <a:rPr lang="en-US" dirty="0" smtClean="0"/>
              <a:t>, Charlotte Baker </a:t>
            </a:r>
            <a:r>
              <a:rPr lang="en-US" dirty="0" err="1" smtClean="0"/>
              <a:t>Shenk</a:t>
            </a:r>
            <a:endParaRPr lang="en-US" dirty="0" smtClean="0"/>
          </a:p>
        </p:txBody>
      </p:sp>
      <p:sp>
        <p:nvSpPr>
          <p:cNvPr id="26628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28600" y="6019800"/>
            <a:ext cx="990600" cy="522288"/>
          </a:xfrm>
          <a:prstGeom prst="actionButtonBackPrevious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AutoShape 9">
            <a:hlinkClick r:id="rId2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533400"/>
          </a:xfrm>
          <a:prstGeom prst="actionButtonForwardNex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/>
          <a:lstStyle/>
          <a:p>
            <a:r>
              <a:rPr lang="en-US" sz="2000" dirty="0" smtClean="0">
                <a:hlinkClick r:id="rId2" action="ppaction://hlinksldjump"/>
              </a:rPr>
              <a:t>Objectives</a:t>
            </a:r>
            <a:endParaRPr lang="en-US" sz="2000" dirty="0" smtClean="0"/>
          </a:p>
          <a:p>
            <a:r>
              <a:rPr lang="en-US" sz="2000" dirty="0" smtClean="0">
                <a:hlinkClick r:id="rId3" action="ppaction://hlinksldjump"/>
              </a:rPr>
              <a:t>Parameters of a sign</a:t>
            </a:r>
            <a:endParaRPr lang="en-US" sz="2000" dirty="0" smtClean="0"/>
          </a:p>
          <a:p>
            <a:r>
              <a:rPr lang="en-US" sz="2000" dirty="0" smtClean="0">
                <a:hlinkClick r:id="rId4" action="ppaction://hlinksldjump"/>
              </a:rPr>
              <a:t>Family signs</a:t>
            </a:r>
            <a:endParaRPr lang="en-US" sz="2000" dirty="0" smtClean="0"/>
          </a:p>
          <a:p>
            <a:r>
              <a:rPr lang="en-US" sz="2000" dirty="0" err="1" smtClean="0">
                <a:hlinkClick r:id="rId5" action="ppaction://hlinksldjump"/>
              </a:rPr>
              <a:t>Handshape</a:t>
            </a:r>
            <a:endParaRPr lang="en-US" sz="2000" dirty="0" smtClean="0"/>
          </a:p>
          <a:p>
            <a:r>
              <a:rPr lang="en-US" sz="2000" dirty="0" smtClean="0">
                <a:hlinkClick r:id="rId6" action="ppaction://hlinksldjump"/>
              </a:rPr>
              <a:t>Location</a:t>
            </a:r>
            <a:endParaRPr lang="en-US" sz="2000" dirty="0" smtClean="0"/>
          </a:p>
          <a:p>
            <a:r>
              <a:rPr lang="en-US" sz="2000" dirty="0" smtClean="0">
                <a:hlinkClick r:id="rId7" action="ppaction://hlinksldjump"/>
              </a:rPr>
              <a:t>Palm Orientation</a:t>
            </a:r>
            <a:endParaRPr lang="en-US" sz="2000" dirty="0" smtClean="0"/>
          </a:p>
          <a:p>
            <a:r>
              <a:rPr lang="en-US" sz="2000" dirty="0" smtClean="0">
                <a:hlinkClick r:id="rId8" action="ppaction://hlinksldjump"/>
              </a:rPr>
              <a:t>Location</a:t>
            </a:r>
            <a:endParaRPr lang="en-US" sz="2000" dirty="0" smtClean="0"/>
          </a:p>
          <a:p>
            <a:r>
              <a:rPr lang="en-US" sz="2000" dirty="0" smtClean="0">
                <a:hlinkClick r:id="rId9" action="ppaction://hlinksldjump"/>
              </a:rPr>
              <a:t>Sign Names</a:t>
            </a:r>
            <a:endParaRPr lang="en-US" sz="2000" dirty="0" smtClean="0"/>
          </a:p>
          <a:p>
            <a:r>
              <a:rPr lang="en-US" sz="2000" dirty="0" smtClean="0">
                <a:hlinkClick r:id="rId10" action="ppaction://hlinksldjump"/>
              </a:rPr>
              <a:t>Resources</a:t>
            </a:r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990600" cy="522288"/>
          </a:xfrm>
          <a:prstGeom prst="actionButtonBackPrevious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533400"/>
          </a:xfrm>
          <a:prstGeom prst="actionButtonForwardNex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75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Objectives</a:t>
            </a:r>
          </a:p>
        </p:txBody>
      </p:sp>
      <p:sp>
        <p:nvSpPr>
          <p:cNvPr id="15362" name="Rectangle 4"/>
          <p:cNvSpPr>
            <a:spLocks noGrp="1"/>
          </p:cNvSpPr>
          <p:nvPr>
            <p:ph type="body" idx="4294967295"/>
          </p:nvPr>
        </p:nvSpPr>
        <p:spPr>
          <a:xfrm>
            <a:off x="457200" y="2332038"/>
            <a:ext cx="8229600" cy="3306762"/>
          </a:xfrm>
        </p:spPr>
        <p:txBody>
          <a:bodyPr/>
          <a:lstStyle/>
          <a:p>
            <a:r>
              <a:rPr lang="en-US" sz="2400" dirty="0" smtClean="0"/>
              <a:t>Students will be able to identify 5 parameters of a sign</a:t>
            </a:r>
          </a:p>
          <a:p>
            <a:endParaRPr lang="en-US" sz="2400" dirty="0" smtClean="0"/>
          </a:p>
          <a:p>
            <a:r>
              <a:rPr lang="en-US" sz="2400" dirty="0" smtClean="0"/>
              <a:t>Students will be able to demonstrate the signs for family members</a:t>
            </a:r>
          </a:p>
          <a:p>
            <a:pPr>
              <a:buFont typeface="Arial" charset="0"/>
              <a:buNone/>
            </a:pPr>
            <a:endParaRPr lang="en-US" sz="2400" dirty="0" smtClean="0"/>
          </a:p>
          <a:p>
            <a:r>
              <a:rPr lang="en-US" sz="2400" dirty="0" smtClean="0"/>
              <a:t>Students will be able to understand what sign names are in Deaf culture</a:t>
            </a:r>
            <a:endParaRPr lang="en-US" sz="2800" dirty="0" smtClean="0"/>
          </a:p>
        </p:txBody>
      </p:sp>
      <p:sp>
        <p:nvSpPr>
          <p:cNvPr id="15363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533400"/>
          </a:xfrm>
          <a:prstGeom prst="actionButtonForwardNex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990600" cy="522288"/>
          </a:xfrm>
          <a:prstGeom prst="actionButtonBackPrevious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Five Parameters of a sign</a:t>
            </a:r>
          </a:p>
        </p:txBody>
      </p:sp>
      <p:sp>
        <p:nvSpPr>
          <p:cNvPr id="16386" name="Rectangle 23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2895600"/>
          </a:xfrm>
        </p:spPr>
        <p:txBody>
          <a:bodyPr/>
          <a:lstStyle/>
          <a:p>
            <a:pPr marL="533400" indent="-533400">
              <a:buFont typeface="Arial" charset="0"/>
              <a:buAutoNum type="arabicPeriod"/>
            </a:pPr>
            <a:r>
              <a:rPr lang="en-US" sz="2800" smtClean="0"/>
              <a:t>Handshape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sz="2800" smtClean="0"/>
              <a:t>Location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sz="2800" smtClean="0"/>
              <a:t>Movement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sz="2800" smtClean="0"/>
              <a:t>Non Manual Markers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sz="2800" smtClean="0"/>
              <a:t>Palm Orientation</a:t>
            </a:r>
          </a:p>
        </p:txBody>
      </p:sp>
      <p:sp>
        <p:nvSpPr>
          <p:cNvPr id="16387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533400"/>
          </a:xfrm>
          <a:prstGeom prst="actionButtonForwardNex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2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990600" cy="522288"/>
          </a:xfrm>
          <a:prstGeom prst="actionButtonBackPrevious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29"/>
          <p:cNvSpPr>
            <a:spLocks noChangeArrowheads="1"/>
          </p:cNvSpPr>
          <p:nvPr/>
        </p:nvSpPr>
        <p:spPr bwMode="auto">
          <a:xfrm rot="10771256" flipV="1">
            <a:off x="5714200" y="3066548"/>
            <a:ext cx="28202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5 parameters of a Sign</a:t>
            </a:r>
            <a:endParaRPr lang="en-US" dirty="0"/>
          </a:p>
        </p:txBody>
      </p:sp>
      <p:pic>
        <p:nvPicPr>
          <p:cNvPr id="2" name="5parameters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922982" y="2638425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6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Family Signs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2209800" cy="2895600"/>
          </a:xfrm>
        </p:spPr>
        <p:txBody>
          <a:bodyPr/>
          <a:lstStyle/>
          <a:p>
            <a:pPr marL="533400" indent="-533400">
              <a:buFont typeface="Arial" charset="0"/>
              <a:buAutoNum type="arabicPeriod"/>
            </a:pPr>
            <a:r>
              <a:rPr lang="en-US" sz="2800" smtClean="0"/>
              <a:t>Family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sz="2800" smtClean="0"/>
              <a:t>Mother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sz="2800" smtClean="0"/>
              <a:t>Father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sz="2800" smtClean="0"/>
              <a:t>Brother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sz="2800" smtClean="0"/>
              <a:t>Sister</a:t>
            </a:r>
          </a:p>
        </p:txBody>
      </p:sp>
      <p:sp>
        <p:nvSpPr>
          <p:cNvPr id="17411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533400"/>
          </a:xfrm>
          <a:prstGeom prst="actionButtonForwardNex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990600" cy="522288"/>
          </a:xfrm>
          <a:prstGeom prst="actionButtonBackPrevious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familysigns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429000" y="2819400"/>
            <a:ext cx="609600" cy="60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2209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Family Signs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6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ubtitle 2"/>
          <p:cNvSpPr>
            <a:spLocks noGrp="1"/>
          </p:cNvSpPr>
          <p:nvPr>
            <p:ph type="subTitle" idx="1"/>
          </p:nvPr>
        </p:nvSpPr>
        <p:spPr>
          <a:xfrm>
            <a:off x="1219200" y="838200"/>
            <a:ext cx="6400800" cy="12954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What is the handshape in ASL for the word family? </a:t>
            </a:r>
          </a:p>
        </p:txBody>
      </p:sp>
      <p:sp>
        <p:nvSpPr>
          <p:cNvPr id="18434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533400"/>
          </a:xfrm>
          <a:prstGeom prst="actionButtonForwardNex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38" name="AutoShape 14"/>
          <p:cNvCxnSpPr>
            <a:cxnSpLocks noChangeShapeType="1"/>
          </p:cNvCxnSpPr>
          <p:nvPr/>
        </p:nvCxnSpPr>
        <p:spPr bwMode="auto">
          <a:xfrm>
            <a:off x="685800" y="2209800"/>
            <a:ext cx="7772400" cy="0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39" name="AutoShape 15"/>
          <p:cNvCxnSpPr>
            <a:cxnSpLocks noChangeShapeType="1"/>
          </p:cNvCxnSpPr>
          <p:nvPr/>
        </p:nvCxnSpPr>
        <p:spPr bwMode="auto">
          <a:xfrm>
            <a:off x="685800" y="4953000"/>
            <a:ext cx="7772400" cy="0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4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990600" cy="522288"/>
          </a:xfrm>
          <a:prstGeom prst="actionButtonBackPrevious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590800"/>
            <a:ext cx="1371600" cy="19162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590800"/>
            <a:ext cx="1238250" cy="19968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619" y="2590800"/>
            <a:ext cx="1194554" cy="1905000"/>
          </a:xfrm>
          <a:prstGeom prst="rect">
            <a:avLst/>
          </a:prstGeom>
        </p:spPr>
      </p:pic>
      <p:sp>
        <p:nvSpPr>
          <p:cNvPr id="5" name="Action Button: Custom 4">
            <a:hlinkClick r:id="rId5" action="ppaction://hlinksldjump" highlightClick="1"/>
          </p:cNvPr>
          <p:cNvSpPr/>
          <p:nvPr/>
        </p:nvSpPr>
        <p:spPr>
          <a:xfrm>
            <a:off x="1066800" y="2514600"/>
            <a:ext cx="1905000" cy="2286000"/>
          </a:xfrm>
          <a:prstGeom prst="actionButtonBlank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Custom 5">
            <a:hlinkClick r:id="rId5" action="ppaction://hlinksldjump" highlightClick="1"/>
          </p:cNvPr>
          <p:cNvSpPr/>
          <p:nvPr/>
        </p:nvSpPr>
        <p:spPr>
          <a:xfrm>
            <a:off x="3352800" y="2514600"/>
            <a:ext cx="1676400" cy="2286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Custom 6">
            <a:hlinkClick r:id="rId6" action="ppaction://hlinksldjump" highlightClick="1"/>
          </p:cNvPr>
          <p:cNvSpPr/>
          <p:nvPr/>
        </p:nvSpPr>
        <p:spPr>
          <a:xfrm>
            <a:off x="5410200" y="2514600"/>
            <a:ext cx="1905000" cy="2286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ctrTitle"/>
          </p:nvPr>
        </p:nvSpPr>
        <p:spPr>
          <a:xfrm>
            <a:off x="1905000" y="762000"/>
            <a:ext cx="5715000" cy="1143000"/>
          </a:xfrm>
        </p:spPr>
        <p:txBody>
          <a:bodyPr/>
          <a:lstStyle/>
          <a:p>
            <a:r>
              <a:rPr lang="en-US" smtClean="0"/>
              <a:t>TRY AGAIN</a:t>
            </a:r>
          </a:p>
        </p:txBody>
      </p:sp>
      <p:pic>
        <p:nvPicPr>
          <p:cNvPr id="1026" name="Picture 2" descr="C:\Users\curingaa\AppData\Local\Microsoft\Windows\Temporary Internet Files\Content.IE5\3ETBHW2M\MC9004231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57" y="2515057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uringaa\AppData\Local\Microsoft\Windows\Temporary Internet Files\Content.IE5\3ETBHW2M\MC9004231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57" y="2515057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Custom 1">
            <a:hlinkClick r:id="" action="ppaction://hlinkshowjump?jump=lastslideviewed" highlightClick="1"/>
          </p:cNvPr>
          <p:cNvSpPr/>
          <p:nvPr/>
        </p:nvSpPr>
        <p:spPr>
          <a:xfrm>
            <a:off x="76200" y="-76200"/>
            <a:ext cx="9144000" cy="7010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/>
          </p:cNvSpPr>
          <p:nvPr>
            <p:ph type="ctrTitle"/>
          </p:nvPr>
        </p:nvSpPr>
        <p:spPr>
          <a:xfrm>
            <a:off x="1905000" y="762000"/>
            <a:ext cx="5715000" cy="1143000"/>
          </a:xfrm>
        </p:spPr>
        <p:txBody>
          <a:bodyPr/>
          <a:lstStyle/>
          <a:p>
            <a:r>
              <a:rPr lang="en-US" smtClean="0"/>
              <a:t>GREAT JOB!</a:t>
            </a:r>
          </a:p>
        </p:txBody>
      </p:sp>
      <p:pic>
        <p:nvPicPr>
          <p:cNvPr id="2050" name="Picture 2" descr="C:\Users\curingaa\AppData\Local\Microsoft\Windows\Temporary Internet Files\Content.IE5\3ETBHW2M\MP90044908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39624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Custom 1">
            <a:hlinkClick r:id="" action="ppaction://hlinkshowjump?jump=lastslideviewed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What is the location for the sign Father?</a:t>
            </a:r>
          </a:p>
        </p:txBody>
      </p:sp>
      <p:sp>
        <p:nvSpPr>
          <p:cNvPr id="21509" name="Text Box 15"/>
          <p:cNvSpPr txBox="1">
            <a:spLocks noChangeArrowheads="1"/>
          </p:cNvSpPr>
          <p:nvPr/>
        </p:nvSpPr>
        <p:spPr bwMode="auto">
          <a:xfrm>
            <a:off x="914400" y="5015088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Cambria" pitchFamily="18" charset="0"/>
              </a:rPr>
              <a:t>CHIN</a:t>
            </a:r>
          </a:p>
        </p:txBody>
      </p:sp>
      <p:sp>
        <p:nvSpPr>
          <p:cNvPr id="21510" name="Text Box 17"/>
          <p:cNvSpPr txBox="1">
            <a:spLocks noChangeArrowheads="1"/>
          </p:cNvSpPr>
          <p:nvPr/>
        </p:nvSpPr>
        <p:spPr bwMode="auto">
          <a:xfrm>
            <a:off x="6248400" y="3048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Cambria" pitchFamily="18" charset="0"/>
              </a:rPr>
              <a:t>FOREHEAD</a:t>
            </a:r>
          </a:p>
        </p:txBody>
      </p:sp>
      <p:sp>
        <p:nvSpPr>
          <p:cNvPr id="21512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533400"/>
          </a:xfrm>
          <a:prstGeom prst="actionButtonForwardNex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28600" y="6019800"/>
            <a:ext cx="990600" cy="522288"/>
          </a:xfrm>
          <a:prstGeom prst="actionButtonBackPrevious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986844"/>
            <a:ext cx="3810000" cy="462280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1181100" y="5562600"/>
            <a:ext cx="3009900" cy="0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446183" y="3733800"/>
            <a:ext cx="2495550" cy="0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Action Button: Custom 8">
            <a:hlinkClick r:id="rId3" action="ppaction://hlinksldjump" highlightClick="1"/>
          </p:cNvPr>
          <p:cNvSpPr/>
          <p:nvPr/>
        </p:nvSpPr>
        <p:spPr>
          <a:xfrm>
            <a:off x="5181600" y="3200400"/>
            <a:ext cx="3581400" cy="91440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Custom 9">
            <a:hlinkClick r:id="rId4" action="ppaction://hlinksldjump" highlightClick="1"/>
          </p:cNvPr>
          <p:cNvSpPr/>
          <p:nvPr/>
        </p:nvSpPr>
        <p:spPr>
          <a:xfrm>
            <a:off x="914400" y="5015088"/>
            <a:ext cx="3429000" cy="852312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193</Words>
  <Application>Microsoft Office PowerPoint</Application>
  <PresentationFormat>On-screen Show (4:3)</PresentationFormat>
  <Paragraphs>64</Paragraphs>
  <Slides>13</Slides>
  <Notes>0</Notes>
  <HiddenSlides>2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Family</vt:lpstr>
      <vt:lpstr>Table of Contents</vt:lpstr>
      <vt:lpstr>Objectives</vt:lpstr>
      <vt:lpstr>Five Parameters of a sign</vt:lpstr>
      <vt:lpstr>Family Signs</vt:lpstr>
      <vt:lpstr>PowerPoint Presentation</vt:lpstr>
      <vt:lpstr>TRY AGAIN</vt:lpstr>
      <vt:lpstr>GREAT JOB!</vt:lpstr>
      <vt:lpstr>What is the location for the sign Father?</vt:lpstr>
      <vt:lpstr>What is the palm orientation for the sign brother?</vt:lpstr>
      <vt:lpstr>What is location for  the sign sister?</vt:lpstr>
      <vt:lpstr>Sign Names</vt:lpstr>
      <vt:lpstr>Resources</vt:lpstr>
    </vt:vector>
  </TitlesOfParts>
  <Company>SUNY Cortland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Goals of Lesson</dc:title>
  <dc:creator>SUNY Cortland</dc:creator>
  <cp:lastModifiedBy>SUNY Cortland</cp:lastModifiedBy>
  <cp:revision>48</cp:revision>
  <dcterms:created xsi:type="dcterms:W3CDTF">2012-10-30T20:18:59Z</dcterms:created>
  <dcterms:modified xsi:type="dcterms:W3CDTF">2012-11-06T23:56:22Z</dcterms:modified>
</cp:coreProperties>
</file>