
<file path=[Content_Types].xml><?xml version="1.0" encoding="utf-8"?>
<Types xmlns="http://schemas.openxmlformats.org/package/2006/content-types">
  <Default Extension="png" ContentType="image/png"/>
  <Default Extension="jpeg" ContentType="image/jpeg"/>
  <Default Extension="m4a" ContentType="audio/unknown"/>
  <Default Extension="wmf" ContentType="image/x-wmf"/>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8" r:id="rId1"/>
  </p:sldMasterIdLst>
  <p:notesMasterIdLst>
    <p:notesMasterId r:id="rId17"/>
  </p:notesMasterIdLst>
  <p:sldIdLst>
    <p:sldId id="256" r:id="rId2"/>
    <p:sldId id="258" r:id="rId3"/>
    <p:sldId id="259" r:id="rId4"/>
    <p:sldId id="260" r:id="rId5"/>
    <p:sldId id="262" r:id="rId6"/>
    <p:sldId id="263" r:id="rId7"/>
    <p:sldId id="264" r:id="rId8"/>
    <p:sldId id="265" r:id="rId9"/>
    <p:sldId id="266" r:id="rId10"/>
    <p:sldId id="267" r:id="rId11"/>
    <p:sldId id="268" r:id="rId12"/>
    <p:sldId id="269" r:id="rId13"/>
    <p:sldId id="270" r:id="rId14"/>
    <p:sldId id="271" r:id="rId15"/>
    <p:sldId id="261"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FEF9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23" autoAdjust="0"/>
    <p:restoredTop sz="94660"/>
  </p:normalViewPr>
  <p:slideViewPr>
    <p:cSldViewPr>
      <p:cViewPr varScale="1">
        <p:scale>
          <a:sx n="102" d="100"/>
          <a:sy n="102" d="100"/>
        </p:scale>
        <p:origin x="-102" y="-12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56D1CF-59DC-4159-B3E8-7F73985C9046}" type="datetimeFigureOut">
              <a:rPr lang="en-US" smtClean="0"/>
              <a:t>11/6/2012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45AFDA-8E3B-4A40-8B28-281519B61011}" type="slidenum">
              <a:rPr lang="en-US" smtClean="0"/>
              <a:t>‹#›</a:t>
            </a:fld>
            <a:endParaRPr lang="en-US"/>
          </a:p>
        </p:txBody>
      </p:sp>
    </p:spTree>
    <p:extLst>
      <p:ext uri="{BB962C8B-B14F-4D97-AF65-F5344CB8AC3E}">
        <p14:creationId xmlns:p14="http://schemas.microsoft.com/office/powerpoint/2010/main" val="210203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45AFDA-8E3B-4A40-8B28-281519B61011}" type="slidenum">
              <a:rPr lang="en-US" smtClean="0"/>
              <a:t>5</a:t>
            </a:fld>
            <a:endParaRPr lang="en-US"/>
          </a:p>
        </p:txBody>
      </p:sp>
    </p:spTree>
    <p:extLst>
      <p:ext uri="{BB962C8B-B14F-4D97-AF65-F5344CB8AC3E}">
        <p14:creationId xmlns:p14="http://schemas.microsoft.com/office/powerpoint/2010/main" val="949713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45AFDA-8E3B-4A40-8B28-281519B61011}" type="slidenum">
              <a:rPr lang="en-US" smtClean="0"/>
              <a:t>6</a:t>
            </a:fld>
            <a:endParaRPr lang="en-US"/>
          </a:p>
        </p:txBody>
      </p:sp>
    </p:spTree>
    <p:extLst>
      <p:ext uri="{BB962C8B-B14F-4D97-AF65-F5344CB8AC3E}">
        <p14:creationId xmlns:p14="http://schemas.microsoft.com/office/powerpoint/2010/main" val="2679734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45AFDA-8E3B-4A40-8B28-281519B61011}" type="slidenum">
              <a:rPr lang="en-US" smtClean="0"/>
              <a:t>11</a:t>
            </a:fld>
            <a:endParaRPr lang="en-US"/>
          </a:p>
        </p:txBody>
      </p:sp>
    </p:spTree>
    <p:extLst>
      <p:ext uri="{BB962C8B-B14F-4D97-AF65-F5344CB8AC3E}">
        <p14:creationId xmlns:p14="http://schemas.microsoft.com/office/powerpoint/2010/main" val="1434564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2692BF99-C4F5-4DD3-A03C-7F4551F26593}" type="datetimeFigureOut">
              <a:rPr lang="en-US" smtClean="0"/>
              <a:t>11/6/2012</a:t>
            </a:fld>
            <a:endParaRPr lang="en-US"/>
          </a:p>
        </p:txBody>
      </p:sp>
      <p:sp>
        <p:nvSpPr>
          <p:cNvPr id="16" name="Slide Number Placeholder 15"/>
          <p:cNvSpPr>
            <a:spLocks noGrp="1"/>
          </p:cNvSpPr>
          <p:nvPr>
            <p:ph type="sldNum" sz="quarter" idx="11"/>
          </p:nvPr>
        </p:nvSpPr>
        <p:spPr/>
        <p:txBody>
          <a:bodyPr/>
          <a:lstStyle/>
          <a:p>
            <a:fld id="{AD24E138-730E-430F-9097-86F0A60BE5C6}" type="slidenum">
              <a:rPr lang="en-US" smtClean="0"/>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692BF99-C4F5-4DD3-A03C-7F4551F26593}" type="datetimeFigureOut">
              <a:rPr lang="en-US" smtClean="0"/>
              <a:t>11/6/2012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4E138-730E-430F-9097-86F0A60BE5C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692BF99-C4F5-4DD3-A03C-7F4551F26593}" type="datetimeFigureOut">
              <a:rPr lang="en-US" smtClean="0"/>
              <a:t>11/6/2012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4E138-730E-430F-9097-86F0A60BE5C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2692BF99-C4F5-4DD3-A03C-7F4551F26593}" type="datetimeFigureOut">
              <a:rPr lang="en-US" smtClean="0"/>
              <a:t>11/6/2012</a:t>
            </a:fld>
            <a:endParaRPr lang="en-US"/>
          </a:p>
        </p:txBody>
      </p:sp>
      <p:sp>
        <p:nvSpPr>
          <p:cNvPr id="15" name="Slide Number Placeholder 14"/>
          <p:cNvSpPr>
            <a:spLocks noGrp="1"/>
          </p:cNvSpPr>
          <p:nvPr>
            <p:ph type="sldNum" sz="quarter" idx="15"/>
          </p:nvPr>
        </p:nvSpPr>
        <p:spPr/>
        <p:txBody>
          <a:bodyPr/>
          <a:lstStyle>
            <a:lvl1pPr algn="ctr">
              <a:defRPr/>
            </a:lvl1pPr>
          </a:lstStyle>
          <a:p>
            <a:fld id="{AD24E138-730E-430F-9097-86F0A60BE5C6}" type="slidenum">
              <a:rPr lang="en-US" smtClean="0"/>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692BF99-C4F5-4DD3-A03C-7F4551F26593}" type="datetimeFigureOut">
              <a:rPr lang="en-US" smtClean="0"/>
              <a:t>11/6/2012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4E138-730E-430F-9097-86F0A60BE5C6}" type="slidenum">
              <a:rPr lang="en-US" smtClean="0"/>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692BF99-C4F5-4DD3-A03C-7F4551F26593}" type="datetimeFigureOut">
              <a:rPr lang="en-US" smtClean="0"/>
              <a:t>11/6/2012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24E138-730E-430F-9097-86F0A60BE5C6}" type="slidenum">
              <a:rPr lang="en-US" smtClean="0"/>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AD24E138-730E-430F-9097-86F0A60BE5C6}" type="slidenum">
              <a:rPr lang="en-US" smtClean="0"/>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2692BF99-C4F5-4DD3-A03C-7F4551F26593}" type="datetimeFigureOut">
              <a:rPr lang="en-US" smtClean="0"/>
              <a:t>11/6/2012</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692BF99-C4F5-4DD3-A03C-7F4551F26593}" type="datetimeFigureOut">
              <a:rPr lang="en-US" smtClean="0"/>
              <a:t>11/6/2012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24E138-730E-430F-9097-86F0A60BE5C6}" type="slidenum">
              <a:rPr lang="en-US" smtClean="0"/>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92BF99-C4F5-4DD3-A03C-7F4551F26593}" type="datetimeFigureOut">
              <a:rPr lang="en-US" smtClean="0"/>
              <a:t>11/6/2012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24E138-730E-430F-9097-86F0A60BE5C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2692BF99-C4F5-4DD3-A03C-7F4551F26593}" type="datetimeFigureOut">
              <a:rPr lang="en-US" smtClean="0"/>
              <a:t>11/6/2012</a:t>
            </a:fld>
            <a:endParaRPr lang="en-US"/>
          </a:p>
        </p:txBody>
      </p:sp>
      <p:sp>
        <p:nvSpPr>
          <p:cNvPr id="9" name="Slide Number Placeholder 8"/>
          <p:cNvSpPr>
            <a:spLocks noGrp="1"/>
          </p:cNvSpPr>
          <p:nvPr>
            <p:ph type="sldNum" sz="quarter" idx="15"/>
          </p:nvPr>
        </p:nvSpPr>
        <p:spPr/>
        <p:txBody>
          <a:bodyPr/>
          <a:lstStyle/>
          <a:p>
            <a:fld id="{AD24E138-730E-430F-9097-86F0A60BE5C6}" type="slidenum">
              <a:rPr lang="en-US" smtClean="0"/>
              <a:t>‹#›</a:t>
            </a:fld>
            <a:endParaRPr lang="en-US"/>
          </a:p>
        </p:txBody>
      </p:sp>
      <p:sp>
        <p:nvSpPr>
          <p:cNvPr id="10" name="Footer Placeholder 9"/>
          <p:cNvSpPr>
            <a:spLocks noGrp="1"/>
          </p:cNvSpPr>
          <p:nvPr>
            <p:ph type="ftr" sz="quarter" idx="16"/>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2692BF99-C4F5-4DD3-A03C-7F4551F26593}" type="datetimeFigureOut">
              <a:rPr lang="en-US" smtClean="0"/>
              <a:t>11/6/2012</a:t>
            </a:fld>
            <a:endParaRPr lang="en-US"/>
          </a:p>
        </p:txBody>
      </p:sp>
      <p:sp>
        <p:nvSpPr>
          <p:cNvPr id="9" name="Slide Number Placeholder 8"/>
          <p:cNvSpPr>
            <a:spLocks noGrp="1"/>
          </p:cNvSpPr>
          <p:nvPr>
            <p:ph type="sldNum" sz="quarter" idx="11"/>
          </p:nvPr>
        </p:nvSpPr>
        <p:spPr/>
        <p:txBody>
          <a:bodyPr/>
          <a:lstStyle/>
          <a:p>
            <a:fld id="{AD24E138-730E-430F-9097-86F0A60BE5C6}"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2692BF99-C4F5-4DD3-A03C-7F4551F26593}" type="datetimeFigureOut">
              <a:rPr lang="en-US" smtClean="0"/>
              <a:t>11/6/2012</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AD24E138-730E-430F-9097-86F0A60BE5C6}" type="slidenum">
              <a:rPr lang="en-US" smtClean="0"/>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10.xml"/><Relationship Id="rId3" Type="http://schemas.openxmlformats.org/officeDocument/2006/relationships/slideLayout" Target="../slideLayouts/slideLayout1.xml"/><Relationship Id="rId7" Type="http://schemas.openxmlformats.org/officeDocument/2006/relationships/slide" Target="slide4.xml"/><Relationship Id="rId12" Type="http://schemas.openxmlformats.org/officeDocument/2006/relationships/slide" Target="slide9.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slide" Target="slide3.xml"/><Relationship Id="rId11" Type="http://schemas.openxmlformats.org/officeDocument/2006/relationships/slide" Target="slide8.xml"/><Relationship Id="rId5" Type="http://schemas.openxmlformats.org/officeDocument/2006/relationships/slide" Target="slide2.xml"/><Relationship Id="rId15" Type="http://schemas.openxmlformats.org/officeDocument/2006/relationships/slide" Target="slide14.xml"/><Relationship Id="rId10" Type="http://schemas.openxmlformats.org/officeDocument/2006/relationships/slide" Target="slide7.xml"/><Relationship Id="rId4" Type="http://schemas.openxmlformats.org/officeDocument/2006/relationships/hyperlink" Target="file:///F:\ICC%20523\index.html" TargetMode="External"/><Relationship Id="rId9" Type="http://schemas.openxmlformats.org/officeDocument/2006/relationships/slide" Target="slide6.xml"/><Relationship Id="rId1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slide" Target="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slide" Target="slide12.xml"/></Relationships>
</file>

<file path=ppt/slides/_rels/slide12.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slide" Target="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slide" Target="slide6.xml"/><Relationship Id="rId4" Type="http://schemas.openxmlformats.org/officeDocument/2006/relationships/slide" Target="slide5.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5.xml"/><Relationship Id="rId1" Type="http://schemas.openxmlformats.org/officeDocument/2006/relationships/slideLayout" Target="../slideLayouts/slideLayout4.xml"/><Relationship Id="rId4" Type="http://schemas.openxmlformats.org/officeDocument/2006/relationships/slide" Target="slide4.xml"/></Relationships>
</file>

<file path=ppt/slides/_rels/slide4.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4.wmf"/><Relationship Id="rId1" Type="http://schemas.openxmlformats.org/officeDocument/2006/relationships/slideLayout" Target="../slideLayouts/slideLayout4.xml"/><Relationship Id="rId5" Type="http://schemas.openxmlformats.org/officeDocument/2006/relationships/slide" Target="slide5.xml"/><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slide" Target="slide4.xml"/><Relationship Id="rId4" Type="http://schemas.openxmlformats.org/officeDocument/2006/relationships/slide" Target="slide1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slide" Target="slide7.xml"/><Relationship Id="rId5" Type="http://schemas.openxmlformats.org/officeDocument/2006/relationships/slide" Target="slide5.xml"/><Relationship Id="rId4" Type="http://schemas.openxmlformats.org/officeDocument/2006/relationships/slide" Target="slide15.xml"/></Relationships>
</file>

<file path=ppt/slides/_rels/slide7.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6.jpeg"/><Relationship Id="rId1" Type="http://schemas.openxmlformats.org/officeDocument/2006/relationships/slideLayout" Target="../slideLayouts/slideLayout4.xml"/><Relationship Id="rId5" Type="http://schemas.openxmlformats.org/officeDocument/2006/relationships/slide" Target="slide15.xml"/><Relationship Id="rId4" Type="http://schemas.openxmlformats.org/officeDocument/2006/relationships/slide" Target="slide8.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slide" Target="slide9.xml"/><Relationship Id="rId2" Type="http://schemas.openxmlformats.org/officeDocument/2006/relationships/image" Target="../media/image7.jpeg"/><Relationship Id="rId1" Type="http://schemas.openxmlformats.org/officeDocument/2006/relationships/slideLayout" Target="../slideLayouts/slideLayout4.xml"/><Relationship Id="rId6" Type="http://schemas.openxmlformats.org/officeDocument/2006/relationships/slide" Target="slide7.xml"/><Relationship Id="rId5" Type="http://schemas.openxmlformats.org/officeDocument/2006/relationships/image" Target="../media/image10.wmf"/><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slide" Target="slide10.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slide" Target="slide8.xml"/><Relationship Id="rId5" Type="http://schemas.openxmlformats.org/officeDocument/2006/relationships/image" Target="../media/image3.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62400" y="6164951"/>
            <a:ext cx="1447800" cy="400110"/>
          </a:xfrm>
          <a:prstGeom prst="rect">
            <a:avLst/>
          </a:prstGeom>
          <a:noFill/>
        </p:spPr>
        <p:txBody>
          <a:bodyPr wrap="square" rtlCol="0">
            <a:spAutoFit/>
          </a:bodyPr>
          <a:lstStyle/>
          <a:p>
            <a:r>
              <a:rPr lang="en-US" sz="2000" b="1" dirty="0" smtClean="0">
                <a:hlinkClick r:id="rId4" action="ppaction://hlinkfile"/>
              </a:rPr>
              <a:t>Main Page</a:t>
            </a:r>
            <a:endParaRPr lang="en-US" sz="2000" b="1" dirty="0"/>
          </a:p>
        </p:txBody>
      </p:sp>
      <p:sp>
        <p:nvSpPr>
          <p:cNvPr id="5" name="Rectangle 4"/>
          <p:cNvSpPr/>
          <p:nvPr/>
        </p:nvSpPr>
        <p:spPr>
          <a:xfrm>
            <a:off x="1746" y="2286000"/>
            <a:ext cx="9140516" cy="830997"/>
          </a:xfrm>
          <a:prstGeom prst="rect">
            <a:avLst/>
          </a:prstGeom>
        </p:spPr>
        <p:txBody>
          <a:bodyPr wrap="none">
            <a:spAutoFit/>
          </a:bodyPr>
          <a:lstStyle/>
          <a:p>
            <a:pPr algn="ctr"/>
            <a:r>
              <a:rPr lang="en-US" sz="4800" b="1" dirty="0" smtClean="0">
                <a:ln w="11430"/>
                <a:solidFill>
                  <a:schemeClr val="bg1"/>
                </a:solidFill>
                <a:effectLst>
                  <a:outerShdw blurRad="50800" dist="39000" dir="5460000" algn="tl">
                    <a:srgbClr val="000000">
                      <a:alpha val="38000"/>
                    </a:srgbClr>
                  </a:outerShdw>
                </a:effectLst>
                <a:latin typeface="+mj-lt"/>
              </a:rPr>
              <a:t>How to Write a Friendly Letter</a:t>
            </a:r>
            <a:endParaRPr lang="en-US" sz="4800" b="1" dirty="0">
              <a:ln w="11430"/>
              <a:solidFill>
                <a:schemeClr val="bg1"/>
              </a:solidFill>
              <a:effectLst>
                <a:outerShdw blurRad="50800" dist="39000" dir="5460000" algn="tl">
                  <a:srgbClr val="000000">
                    <a:alpha val="38000"/>
                  </a:srgbClr>
                </a:outerShdw>
              </a:effectLst>
              <a:latin typeface="+mj-lt"/>
            </a:endParaRPr>
          </a:p>
        </p:txBody>
      </p:sp>
      <p:sp>
        <p:nvSpPr>
          <p:cNvPr id="8" name="TextBox 7"/>
          <p:cNvSpPr txBox="1"/>
          <p:nvPr/>
        </p:nvSpPr>
        <p:spPr>
          <a:xfrm>
            <a:off x="3109685" y="3643085"/>
            <a:ext cx="2857500" cy="646331"/>
          </a:xfrm>
          <a:prstGeom prst="rect">
            <a:avLst/>
          </a:prstGeom>
          <a:noFill/>
        </p:spPr>
        <p:txBody>
          <a:bodyPr wrap="square" rtlCol="0">
            <a:spAutoFit/>
          </a:bodyPr>
          <a:lstStyle/>
          <a:p>
            <a:r>
              <a:rPr lang="en-US" dirty="0" smtClean="0">
                <a:solidFill>
                  <a:schemeClr val="bg1"/>
                </a:solidFill>
                <a:hlinkClick r:id="rId5" action="ppaction://hlinksldjump"/>
              </a:rPr>
              <a:t>What</a:t>
            </a:r>
            <a:r>
              <a:rPr lang="en-US" dirty="0">
                <a:solidFill>
                  <a:schemeClr val="bg1"/>
                </a:solidFill>
                <a:hlinkClick r:id="rId5" action="ppaction://hlinksldjump"/>
              </a:rPr>
              <a:t> </a:t>
            </a:r>
            <a:r>
              <a:rPr lang="en-US" dirty="0" smtClean="0">
                <a:solidFill>
                  <a:schemeClr val="bg1"/>
                </a:solidFill>
                <a:hlinkClick r:id="rId5" action="ppaction://hlinksldjump"/>
              </a:rPr>
              <a:t>is </a:t>
            </a:r>
            <a:r>
              <a:rPr lang="en-US" dirty="0">
                <a:solidFill>
                  <a:schemeClr val="bg1"/>
                </a:solidFill>
                <a:hlinkClick r:id="rId5" action="ppaction://hlinksldjump"/>
              </a:rPr>
              <a:t>a Friendly Letter?</a:t>
            </a:r>
            <a:endParaRPr lang="en-US" dirty="0">
              <a:solidFill>
                <a:schemeClr val="bg1"/>
              </a:solidFill>
            </a:endParaRPr>
          </a:p>
          <a:p>
            <a:endParaRPr lang="en-US" dirty="0"/>
          </a:p>
        </p:txBody>
      </p:sp>
      <p:sp>
        <p:nvSpPr>
          <p:cNvPr id="9" name="TextBox 8"/>
          <p:cNvSpPr txBox="1"/>
          <p:nvPr/>
        </p:nvSpPr>
        <p:spPr>
          <a:xfrm>
            <a:off x="845457" y="4114800"/>
            <a:ext cx="2362200" cy="646331"/>
          </a:xfrm>
          <a:prstGeom prst="rect">
            <a:avLst/>
          </a:prstGeom>
          <a:noFill/>
        </p:spPr>
        <p:txBody>
          <a:bodyPr wrap="square" rtlCol="0">
            <a:spAutoFit/>
          </a:bodyPr>
          <a:lstStyle/>
          <a:p>
            <a:r>
              <a:rPr lang="en-US" dirty="0">
                <a:solidFill>
                  <a:schemeClr val="bg1"/>
                </a:solidFill>
                <a:hlinkClick r:id="rId6" action="ppaction://hlinksldjump"/>
              </a:rPr>
              <a:t>Heading</a:t>
            </a:r>
            <a:endParaRPr lang="en-US" dirty="0">
              <a:solidFill>
                <a:schemeClr val="bg1"/>
              </a:solidFill>
            </a:endParaRPr>
          </a:p>
          <a:p>
            <a:endParaRPr lang="en-US" dirty="0"/>
          </a:p>
        </p:txBody>
      </p:sp>
      <p:sp>
        <p:nvSpPr>
          <p:cNvPr id="11" name="TextBox 10"/>
          <p:cNvSpPr txBox="1"/>
          <p:nvPr/>
        </p:nvSpPr>
        <p:spPr>
          <a:xfrm>
            <a:off x="2321417" y="4114799"/>
            <a:ext cx="1676400" cy="646331"/>
          </a:xfrm>
          <a:prstGeom prst="rect">
            <a:avLst/>
          </a:prstGeom>
          <a:noFill/>
        </p:spPr>
        <p:txBody>
          <a:bodyPr wrap="square" rtlCol="0">
            <a:spAutoFit/>
          </a:bodyPr>
          <a:lstStyle/>
          <a:p>
            <a:r>
              <a:rPr lang="en-US" dirty="0">
                <a:solidFill>
                  <a:schemeClr val="bg1"/>
                </a:solidFill>
                <a:hlinkClick r:id="rId7" action="ppaction://hlinksldjump"/>
              </a:rPr>
              <a:t>Greeting</a:t>
            </a:r>
            <a:endParaRPr lang="en-US" dirty="0">
              <a:solidFill>
                <a:schemeClr val="bg1"/>
              </a:solidFill>
            </a:endParaRPr>
          </a:p>
          <a:p>
            <a:endParaRPr lang="en-US" dirty="0"/>
          </a:p>
        </p:txBody>
      </p:sp>
      <p:sp>
        <p:nvSpPr>
          <p:cNvPr id="12" name="TextBox 11"/>
          <p:cNvSpPr txBox="1"/>
          <p:nvPr/>
        </p:nvSpPr>
        <p:spPr>
          <a:xfrm>
            <a:off x="4263571" y="4131656"/>
            <a:ext cx="762000" cy="369332"/>
          </a:xfrm>
          <a:prstGeom prst="rect">
            <a:avLst/>
          </a:prstGeom>
          <a:noFill/>
        </p:spPr>
        <p:txBody>
          <a:bodyPr wrap="square" rtlCol="0">
            <a:spAutoFit/>
          </a:bodyPr>
          <a:lstStyle/>
          <a:p>
            <a:r>
              <a:rPr lang="en-US" dirty="0">
                <a:solidFill>
                  <a:schemeClr val="bg1"/>
                </a:solidFill>
                <a:hlinkClick r:id="rId8" action="ppaction://hlinksldjump"/>
              </a:rPr>
              <a:t>Body</a:t>
            </a:r>
            <a:endParaRPr lang="en-US" dirty="0">
              <a:solidFill>
                <a:schemeClr val="bg1"/>
              </a:solidFill>
            </a:endParaRPr>
          </a:p>
        </p:txBody>
      </p:sp>
      <p:sp>
        <p:nvSpPr>
          <p:cNvPr id="13" name="TextBox 12"/>
          <p:cNvSpPr txBox="1"/>
          <p:nvPr/>
        </p:nvSpPr>
        <p:spPr>
          <a:xfrm>
            <a:off x="5562600" y="4126858"/>
            <a:ext cx="1600200" cy="369332"/>
          </a:xfrm>
          <a:prstGeom prst="rect">
            <a:avLst/>
          </a:prstGeom>
          <a:noFill/>
        </p:spPr>
        <p:txBody>
          <a:bodyPr wrap="square" rtlCol="0">
            <a:spAutoFit/>
          </a:bodyPr>
          <a:lstStyle/>
          <a:p>
            <a:r>
              <a:rPr lang="en-US" dirty="0" smtClean="0">
                <a:solidFill>
                  <a:schemeClr val="bg1"/>
                </a:solidFill>
                <a:hlinkClick r:id="rId9" action="ppaction://hlinksldjump"/>
              </a:rPr>
              <a:t>Closing</a:t>
            </a:r>
            <a:endParaRPr lang="en-US" dirty="0">
              <a:solidFill>
                <a:schemeClr val="bg1"/>
              </a:solidFill>
            </a:endParaRPr>
          </a:p>
        </p:txBody>
      </p:sp>
      <p:sp>
        <p:nvSpPr>
          <p:cNvPr id="14" name="TextBox 13"/>
          <p:cNvSpPr txBox="1"/>
          <p:nvPr/>
        </p:nvSpPr>
        <p:spPr>
          <a:xfrm>
            <a:off x="6965988" y="4148628"/>
            <a:ext cx="2665262" cy="646331"/>
          </a:xfrm>
          <a:prstGeom prst="rect">
            <a:avLst/>
          </a:prstGeom>
          <a:noFill/>
        </p:spPr>
        <p:txBody>
          <a:bodyPr wrap="square" rtlCol="0">
            <a:spAutoFit/>
          </a:bodyPr>
          <a:lstStyle/>
          <a:p>
            <a:r>
              <a:rPr lang="en-US" dirty="0">
                <a:solidFill>
                  <a:schemeClr val="bg1"/>
                </a:solidFill>
                <a:hlinkClick r:id="rId10" action="ppaction://hlinksldjump"/>
              </a:rPr>
              <a:t>Signature</a:t>
            </a:r>
            <a:endParaRPr lang="en-US" dirty="0">
              <a:solidFill>
                <a:schemeClr val="bg1"/>
              </a:solidFill>
            </a:endParaRPr>
          </a:p>
          <a:p>
            <a:endParaRPr lang="en-US" dirty="0"/>
          </a:p>
        </p:txBody>
      </p:sp>
      <p:sp>
        <p:nvSpPr>
          <p:cNvPr id="15" name="TextBox 14"/>
          <p:cNvSpPr txBox="1"/>
          <p:nvPr/>
        </p:nvSpPr>
        <p:spPr>
          <a:xfrm>
            <a:off x="1029645" y="4788146"/>
            <a:ext cx="2583543" cy="646331"/>
          </a:xfrm>
          <a:prstGeom prst="rect">
            <a:avLst/>
          </a:prstGeom>
          <a:noFill/>
        </p:spPr>
        <p:txBody>
          <a:bodyPr wrap="square" rtlCol="0">
            <a:spAutoFit/>
          </a:bodyPr>
          <a:lstStyle/>
          <a:p>
            <a:r>
              <a:rPr lang="en-US" dirty="0">
                <a:solidFill>
                  <a:schemeClr val="bg1"/>
                </a:solidFill>
                <a:hlinkClick r:id="rId11" action="ppaction://hlinksldjump"/>
              </a:rPr>
              <a:t>Who Can We Write To?</a:t>
            </a:r>
            <a:endParaRPr lang="en-US" dirty="0">
              <a:solidFill>
                <a:schemeClr val="bg1"/>
              </a:solidFill>
            </a:endParaRPr>
          </a:p>
          <a:p>
            <a:endParaRPr lang="en-US" dirty="0"/>
          </a:p>
        </p:txBody>
      </p:sp>
      <p:sp>
        <p:nvSpPr>
          <p:cNvPr id="16" name="TextBox 15"/>
          <p:cNvSpPr txBox="1"/>
          <p:nvPr/>
        </p:nvSpPr>
        <p:spPr>
          <a:xfrm>
            <a:off x="3858491" y="4774985"/>
            <a:ext cx="1371600" cy="646331"/>
          </a:xfrm>
          <a:prstGeom prst="rect">
            <a:avLst/>
          </a:prstGeom>
          <a:noFill/>
        </p:spPr>
        <p:txBody>
          <a:bodyPr wrap="square" rtlCol="0">
            <a:spAutoFit/>
          </a:bodyPr>
          <a:lstStyle/>
          <a:p>
            <a:r>
              <a:rPr lang="en-US" dirty="0">
                <a:solidFill>
                  <a:schemeClr val="bg1"/>
                </a:solidFill>
                <a:hlinkClick r:id="rId12" action="ppaction://hlinksldjump"/>
              </a:rPr>
              <a:t>Pen Pals</a:t>
            </a:r>
            <a:endParaRPr lang="en-US" dirty="0">
              <a:solidFill>
                <a:schemeClr val="bg1"/>
              </a:solidFill>
            </a:endParaRPr>
          </a:p>
          <a:p>
            <a:endParaRPr lang="en-US" dirty="0"/>
          </a:p>
        </p:txBody>
      </p:sp>
      <p:sp>
        <p:nvSpPr>
          <p:cNvPr id="17" name="TextBox 16"/>
          <p:cNvSpPr txBox="1"/>
          <p:nvPr/>
        </p:nvSpPr>
        <p:spPr>
          <a:xfrm>
            <a:off x="5562600" y="4788146"/>
            <a:ext cx="1524000" cy="646331"/>
          </a:xfrm>
          <a:prstGeom prst="rect">
            <a:avLst/>
          </a:prstGeom>
          <a:noFill/>
        </p:spPr>
        <p:txBody>
          <a:bodyPr wrap="square" rtlCol="0">
            <a:spAutoFit/>
          </a:bodyPr>
          <a:lstStyle/>
          <a:p>
            <a:r>
              <a:rPr lang="en-US" dirty="0">
                <a:solidFill>
                  <a:schemeClr val="bg1"/>
                </a:solidFill>
                <a:hlinkClick r:id="rId13" action="ppaction://hlinksldjump"/>
              </a:rPr>
              <a:t>Practice</a:t>
            </a:r>
            <a:endParaRPr lang="en-US" dirty="0">
              <a:solidFill>
                <a:schemeClr val="bg1"/>
              </a:solidFill>
            </a:endParaRPr>
          </a:p>
          <a:p>
            <a:endParaRPr lang="en-US" dirty="0"/>
          </a:p>
        </p:txBody>
      </p:sp>
      <p:pic>
        <p:nvPicPr>
          <p:cNvPr id="18" name="02 Track #2 Friendly Letter.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35857" y="152400"/>
            <a:ext cx="609600" cy="609600"/>
          </a:xfrm>
          <a:prstGeom prst="rect">
            <a:avLst/>
          </a:prstGeom>
        </p:spPr>
      </p:pic>
      <p:sp>
        <p:nvSpPr>
          <p:cNvPr id="2" name="TextBox 1"/>
          <p:cNvSpPr txBox="1"/>
          <p:nvPr/>
        </p:nvSpPr>
        <p:spPr>
          <a:xfrm>
            <a:off x="6965988" y="4774985"/>
            <a:ext cx="1720812" cy="369332"/>
          </a:xfrm>
          <a:prstGeom prst="rect">
            <a:avLst/>
          </a:prstGeom>
          <a:noFill/>
        </p:spPr>
        <p:txBody>
          <a:bodyPr wrap="square" rtlCol="0">
            <a:spAutoFit/>
          </a:bodyPr>
          <a:lstStyle/>
          <a:p>
            <a:r>
              <a:rPr lang="en-US" dirty="0" smtClean="0">
                <a:hlinkClick r:id="rId15" action="ppaction://hlinksldjump"/>
              </a:rPr>
              <a:t>Bibliography</a:t>
            </a:r>
            <a:endParaRPr lang="en-US" dirty="0"/>
          </a:p>
        </p:txBody>
      </p:sp>
    </p:spTree>
    <p:extLst>
      <p:ext uri="{BB962C8B-B14F-4D97-AF65-F5344CB8AC3E}">
        <p14:creationId xmlns:p14="http://schemas.microsoft.com/office/powerpoint/2010/main" val="3230147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698"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p:cNvSpPr>
          <p:nvPr/>
        </p:nvSpPr>
        <p:spPr>
          <a:xfrm>
            <a:off x="3164440" y="448270"/>
            <a:ext cx="2815130" cy="923330"/>
          </a:xfrm>
          <a:prstGeom prst="rect">
            <a:avLst/>
          </a:prstGeom>
          <a:noFill/>
          <a:ln w="6350" cap="rnd">
            <a:noFill/>
          </a:ln>
        </p:spPr>
        <p:txBody>
          <a:bodyPr vert="horz" wrap="none" lIns="91440" tIns="45720" rIns="91440" bIns="45720" anchor="b" anchorCtr="0">
            <a:sp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stStyle>
          <a:p>
            <a:pPr algn="ctr"/>
            <a:r>
              <a:rPr lang="en-US" sz="5400" b="1"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Practice</a:t>
            </a:r>
            <a:endParaRPr lang="en-US" sz="5400" b="1"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TextBox 6"/>
          <p:cNvSpPr txBox="1"/>
          <p:nvPr/>
        </p:nvSpPr>
        <p:spPr>
          <a:xfrm>
            <a:off x="304800" y="1371600"/>
            <a:ext cx="8534400" cy="369332"/>
          </a:xfrm>
          <a:prstGeom prst="rect">
            <a:avLst/>
          </a:prstGeom>
          <a:noFill/>
        </p:spPr>
        <p:txBody>
          <a:bodyPr wrap="square" rtlCol="0">
            <a:spAutoFit/>
          </a:bodyPr>
          <a:lstStyle/>
          <a:p>
            <a:r>
              <a:rPr lang="en-US" dirty="0" smtClean="0"/>
              <a:t>1. The body of the letter _________________________________________.</a:t>
            </a:r>
            <a:endParaRPr lang="en-US" dirty="0"/>
          </a:p>
        </p:txBody>
      </p:sp>
      <p:sp>
        <p:nvSpPr>
          <p:cNvPr id="8" name="Action Button: Custom 7">
            <a:hlinkClick r:id="" action="ppaction://noaction" highlightClick="1"/>
          </p:cNvPr>
          <p:cNvSpPr/>
          <p:nvPr/>
        </p:nvSpPr>
        <p:spPr>
          <a:xfrm>
            <a:off x="1025068" y="1777218"/>
            <a:ext cx="3399971" cy="544286"/>
          </a:xfrm>
          <a:prstGeom prst="actionButtonBlank">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dirty="0" smtClean="0"/>
              <a:t>a. tells us the date </a:t>
            </a:r>
            <a:endParaRPr lang="en-US" dirty="0"/>
          </a:p>
        </p:txBody>
      </p:sp>
      <p:sp>
        <p:nvSpPr>
          <p:cNvPr id="13" name="Action Button: Custom 12">
            <a:hlinkClick r:id="" action="ppaction://noaction" highlightClick="1"/>
          </p:cNvPr>
          <p:cNvSpPr/>
          <p:nvPr/>
        </p:nvSpPr>
        <p:spPr>
          <a:xfrm>
            <a:off x="1025067" y="2510972"/>
            <a:ext cx="3399971" cy="544286"/>
          </a:xfrm>
          <a:prstGeom prst="actionButtonBlank">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dirty="0" smtClean="0"/>
              <a:t>b. tells why you are writing </a:t>
            </a:r>
            <a:endParaRPr lang="en-US" dirty="0"/>
          </a:p>
        </p:txBody>
      </p:sp>
      <p:sp>
        <p:nvSpPr>
          <p:cNvPr id="14" name="Action Button: Custom 13">
            <a:hlinkClick r:id="" action="ppaction://noaction" highlightClick="1"/>
          </p:cNvPr>
          <p:cNvSpPr/>
          <p:nvPr/>
        </p:nvSpPr>
        <p:spPr>
          <a:xfrm>
            <a:off x="1025066" y="3200400"/>
            <a:ext cx="3399971" cy="544286"/>
          </a:xfrm>
          <a:prstGeom prst="actionButtonBlank">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dirty="0"/>
              <a:t>c</a:t>
            </a:r>
            <a:r>
              <a:rPr lang="en-US" dirty="0" smtClean="0"/>
              <a:t>. is the last part of the letter </a:t>
            </a:r>
            <a:endParaRPr lang="en-US" dirty="0"/>
          </a:p>
        </p:txBody>
      </p:sp>
      <p:sp>
        <p:nvSpPr>
          <p:cNvPr id="15" name="TextBox 14"/>
          <p:cNvSpPr txBox="1"/>
          <p:nvPr/>
        </p:nvSpPr>
        <p:spPr>
          <a:xfrm>
            <a:off x="2725057" y="1279267"/>
            <a:ext cx="5638800" cy="461665"/>
          </a:xfrm>
          <a:prstGeom prst="rect">
            <a:avLst/>
          </a:prstGeom>
          <a:noFill/>
        </p:spPr>
        <p:txBody>
          <a:bodyPr wrap="square" rtlCol="0">
            <a:spAutoFit/>
          </a:bodyPr>
          <a:lstStyle/>
          <a:p>
            <a:r>
              <a:rPr lang="en-US" dirty="0" smtClean="0"/>
              <a:t>tells us the date                                                          </a:t>
            </a:r>
            <a:r>
              <a:rPr lang="en-US" sz="2400" b="1" dirty="0" smtClean="0">
                <a:solidFill>
                  <a:srgbClr val="FF0000"/>
                </a:solidFill>
              </a:rPr>
              <a:t>NO!</a:t>
            </a:r>
            <a:r>
              <a:rPr lang="en-US" dirty="0" smtClean="0"/>
              <a:t>                   </a:t>
            </a:r>
            <a:endParaRPr lang="en-US" dirty="0"/>
          </a:p>
        </p:txBody>
      </p:sp>
      <p:sp>
        <p:nvSpPr>
          <p:cNvPr id="16" name="TextBox 15"/>
          <p:cNvSpPr txBox="1"/>
          <p:nvPr/>
        </p:nvSpPr>
        <p:spPr>
          <a:xfrm>
            <a:off x="2725057" y="1277365"/>
            <a:ext cx="5638800" cy="461665"/>
          </a:xfrm>
          <a:prstGeom prst="rect">
            <a:avLst/>
          </a:prstGeom>
          <a:noFill/>
        </p:spPr>
        <p:txBody>
          <a:bodyPr wrap="square" rtlCol="0">
            <a:spAutoFit/>
          </a:bodyPr>
          <a:lstStyle/>
          <a:p>
            <a:r>
              <a:rPr lang="en-US" dirty="0" smtClean="0"/>
              <a:t>tells why you are writing                                          </a:t>
            </a:r>
            <a:r>
              <a:rPr lang="en-US" sz="2400" b="1" dirty="0" smtClean="0">
                <a:solidFill>
                  <a:srgbClr val="66FF33"/>
                </a:solidFill>
              </a:rPr>
              <a:t>YES!</a:t>
            </a:r>
            <a:r>
              <a:rPr lang="en-US" dirty="0" smtClean="0"/>
              <a:t>                   </a:t>
            </a:r>
            <a:endParaRPr lang="en-US" dirty="0"/>
          </a:p>
        </p:txBody>
      </p:sp>
      <p:sp>
        <p:nvSpPr>
          <p:cNvPr id="17" name="TextBox 16"/>
          <p:cNvSpPr txBox="1"/>
          <p:nvPr/>
        </p:nvSpPr>
        <p:spPr>
          <a:xfrm>
            <a:off x="2704269" y="1277364"/>
            <a:ext cx="5638800" cy="461665"/>
          </a:xfrm>
          <a:prstGeom prst="rect">
            <a:avLst/>
          </a:prstGeom>
          <a:noFill/>
        </p:spPr>
        <p:txBody>
          <a:bodyPr wrap="square" rtlCol="0">
            <a:spAutoFit/>
          </a:bodyPr>
          <a:lstStyle/>
          <a:p>
            <a:r>
              <a:rPr lang="en-US" dirty="0" smtClean="0"/>
              <a:t>is the last part of the letter                                       </a:t>
            </a:r>
            <a:r>
              <a:rPr lang="en-US" sz="2400" b="1" dirty="0" smtClean="0">
                <a:solidFill>
                  <a:srgbClr val="FF0000"/>
                </a:solidFill>
              </a:rPr>
              <a:t>NO!</a:t>
            </a:r>
            <a:r>
              <a:rPr lang="en-US" dirty="0" smtClean="0"/>
              <a:t>                   </a:t>
            </a:r>
            <a:endParaRPr lang="en-US" dirty="0"/>
          </a:p>
        </p:txBody>
      </p:sp>
      <p:sp>
        <p:nvSpPr>
          <p:cNvPr id="19" name="Rectangle 18"/>
          <p:cNvSpPr/>
          <p:nvPr/>
        </p:nvSpPr>
        <p:spPr>
          <a:xfrm>
            <a:off x="315686" y="3988191"/>
            <a:ext cx="7844973" cy="369332"/>
          </a:xfrm>
          <a:prstGeom prst="rect">
            <a:avLst/>
          </a:prstGeom>
        </p:spPr>
        <p:txBody>
          <a:bodyPr wrap="square">
            <a:spAutoFit/>
          </a:bodyPr>
          <a:lstStyle/>
          <a:p>
            <a:r>
              <a:rPr lang="en-US" dirty="0" smtClean="0"/>
              <a:t>2. The heading of the letter _________________________________________.</a:t>
            </a:r>
            <a:endParaRPr lang="en-US" dirty="0"/>
          </a:p>
        </p:txBody>
      </p:sp>
      <p:sp>
        <p:nvSpPr>
          <p:cNvPr id="20" name="Action Button: Custom 19">
            <a:hlinkClick r:id="" action="ppaction://noaction" highlightClick="1"/>
          </p:cNvPr>
          <p:cNvSpPr/>
          <p:nvPr/>
        </p:nvSpPr>
        <p:spPr>
          <a:xfrm>
            <a:off x="1025069" y="4470400"/>
            <a:ext cx="3399971" cy="544286"/>
          </a:xfrm>
          <a:prstGeom prst="actionButtonBlank">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dirty="0" smtClean="0"/>
              <a:t>a. says hello</a:t>
            </a:r>
            <a:endParaRPr lang="en-US" dirty="0"/>
          </a:p>
        </p:txBody>
      </p:sp>
      <p:sp>
        <p:nvSpPr>
          <p:cNvPr id="21" name="Action Button: Custom 20">
            <a:hlinkClick r:id="" action="ppaction://noaction" highlightClick="1"/>
          </p:cNvPr>
          <p:cNvSpPr/>
          <p:nvPr/>
        </p:nvSpPr>
        <p:spPr>
          <a:xfrm>
            <a:off x="1025070" y="5210627"/>
            <a:ext cx="3399971" cy="544286"/>
          </a:xfrm>
          <a:prstGeom prst="actionButtonBlank">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dirty="0"/>
              <a:t>b</a:t>
            </a:r>
            <a:r>
              <a:rPr lang="en-US" dirty="0" smtClean="0"/>
              <a:t>. is where your sign your name</a:t>
            </a:r>
            <a:endParaRPr lang="en-US" dirty="0"/>
          </a:p>
        </p:txBody>
      </p:sp>
      <p:sp>
        <p:nvSpPr>
          <p:cNvPr id="22" name="Action Button: Custom 21">
            <a:hlinkClick r:id="" action="ppaction://noaction" highlightClick="1"/>
          </p:cNvPr>
          <p:cNvSpPr/>
          <p:nvPr/>
        </p:nvSpPr>
        <p:spPr>
          <a:xfrm>
            <a:off x="1025071" y="5900057"/>
            <a:ext cx="3399971" cy="544286"/>
          </a:xfrm>
          <a:prstGeom prst="actionButtonBlank">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dirty="0"/>
              <a:t>c</a:t>
            </a:r>
            <a:r>
              <a:rPr lang="en-US" dirty="0" smtClean="0"/>
              <a:t>. tells us the date </a:t>
            </a:r>
            <a:endParaRPr lang="en-US" dirty="0"/>
          </a:p>
        </p:txBody>
      </p:sp>
      <p:sp>
        <p:nvSpPr>
          <p:cNvPr id="24" name="TextBox 23"/>
          <p:cNvSpPr txBox="1"/>
          <p:nvPr/>
        </p:nvSpPr>
        <p:spPr>
          <a:xfrm>
            <a:off x="3142190" y="3895858"/>
            <a:ext cx="5674760" cy="461665"/>
          </a:xfrm>
          <a:prstGeom prst="rect">
            <a:avLst/>
          </a:prstGeom>
          <a:noFill/>
        </p:spPr>
        <p:txBody>
          <a:bodyPr wrap="square" rtlCol="0">
            <a:spAutoFit/>
          </a:bodyPr>
          <a:lstStyle/>
          <a:p>
            <a:r>
              <a:rPr lang="en-US" dirty="0" smtClean="0"/>
              <a:t>says hello                                                                  </a:t>
            </a:r>
            <a:r>
              <a:rPr lang="en-US" sz="2400" b="1" dirty="0" smtClean="0">
                <a:solidFill>
                  <a:srgbClr val="FF0000"/>
                </a:solidFill>
              </a:rPr>
              <a:t>NO!</a:t>
            </a:r>
            <a:endParaRPr lang="en-US" sz="2400" b="1" dirty="0">
              <a:solidFill>
                <a:srgbClr val="FF0000"/>
              </a:solidFill>
            </a:endParaRPr>
          </a:p>
        </p:txBody>
      </p:sp>
      <p:sp>
        <p:nvSpPr>
          <p:cNvPr id="25" name="TextBox 24"/>
          <p:cNvSpPr txBox="1"/>
          <p:nvPr/>
        </p:nvSpPr>
        <p:spPr>
          <a:xfrm>
            <a:off x="3276600" y="3895858"/>
            <a:ext cx="5674760" cy="461665"/>
          </a:xfrm>
          <a:prstGeom prst="rect">
            <a:avLst/>
          </a:prstGeom>
          <a:noFill/>
        </p:spPr>
        <p:txBody>
          <a:bodyPr wrap="square" rtlCol="0">
            <a:spAutoFit/>
          </a:bodyPr>
          <a:lstStyle/>
          <a:p>
            <a:r>
              <a:rPr lang="en-US" dirty="0" smtClean="0"/>
              <a:t>Is where you sign your name                               </a:t>
            </a:r>
            <a:r>
              <a:rPr lang="en-US" sz="2400" b="1" dirty="0" smtClean="0">
                <a:solidFill>
                  <a:srgbClr val="FF0000"/>
                </a:solidFill>
              </a:rPr>
              <a:t>NO!</a:t>
            </a:r>
            <a:endParaRPr lang="en-US" sz="2400" b="1" dirty="0">
              <a:solidFill>
                <a:srgbClr val="FF0000"/>
              </a:solidFill>
            </a:endParaRPr>
          </a:p>
        </p:txBody>
      </p:sp>
      <p:sp>
        <p:nvSpPr>
          <p:cNvPr id="26" name="TextBox 25"/>
          <p:cNvSpPr txBox="1"/>
          <p:nvPr/>
        </p:nvSpPr>
        <p:spPr>
          <a:xfrm>
            <a:off x="3241964" y="3895352"/>
            <a:ext cx="5674760" cy="461665"/>
          </a:xfrm>
          <a:prstGeom prst="rect">
            <a:avLst/>
          </a:prstGeom>
          <a:noFill/>
        </p:spPr>
        <p:txBody>
          <a:bodyPr wrap="square" rtlCol="0">
            <a:spAutoFit/>
          </a:bodyPr>
          <a:lstStyle/>
          <a:p>
            <a:r>
              <a:rPr lang="en-US" dirty="0" smtClean="0"/>
              <a:t>tells us the date                                                     </a:t>
            </a:r>
            <a:r>
              <a:rPr lang="en-US" sz="2400" b="1" dirty="0" smtClean="0">
                <a:solidFill>
                  <a:srgbClr val="66FF33"/>
                </a:solidFill>
              </a:rPr>
              <a:t>YES!</a:t>
            </a:r>
            <a:endParaRPr lang="en-US" sz="2400" b="1" dirty="0">
              <a:solidFill>
                <a:srgbClr val="66FF33"/>
              </a:solidFill>
            </a:endParaRPr>
          </a:p>
        </p:txBody>
      </p:sp>
      <p:sp>
        <p:nvSpPr>
          <p:cNvPr id="28" name="Action Button: Back or Previous 27">
            <a:hlinkClick r:id="rId2" action="ppaction://hlinksldjump" highlightClick="1"/>
          </p:cNvPr>
          <p:cNvSpPr/>
          <p:nvPr/>
        </p:nvSpPr>
        <p:spPr>
          <a:xfrm>
            <a:off x="67131" y="2997590"/>
            <a:ext cx="685799" cy="93315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ction Button: Forward or Next 28">
            <a:hlinkClick r:id="rId3" action="ppaction://hlinksldjump" highlightClick="1"/>
          </p:cNvPr>
          <p:cNvSpPr/>
          <p:nvPr/>
        </p:nvSpPr>
        <p:spPr>
          <a:xfrm>
            <a:off x="8363857" y="3082435"/>
            <a:ext cx="685799" cy="90575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ction Button: Home 29">
            <a:hlinkClick r:id="" action="ppaction://hlinkshowjump?jump=firstslide" highlightClick="1"/>
          </p:cNvPr>
          <p:cNvSpPr/>
          <p:nvPr/>
        </p:nvSpPr>
        <p:spPr>
          <a:xfrm>
            <a:off x="110673" y="6073961"/>
            <a:ext cx="685800" cy="630837"/>
          </a:xfrm>
          <a:prstGeom prst="actionButtonHom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31367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xit" presetSubtype="0" fill="hold" grpId="1" nodeType="afterEffect">
                                  <p:stCondLst>
                                    <p:cond delay="1900"/>
                                  </p:stCondLst>
                                  <p:childTnLst>
                                    <p:set>
                                      <p:cBhvr>
                                        <p:cTn id="11"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1+#ppt_w/2"/>
                                          </p:val>
                                        </p:tav>
                                        <p:tav tm="100000">
                                          <p:val>
                                            <p:strVal val="#ppt_x"/>
                                          </p:val>
                                        </p:tav>
                                      </p:tavLst>
                                    </p:anim>
                                    <p:anim calcmode="lin" valueType="num">
                                      <p:cBhvr additive="base">
                                        <p:cTn id="1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3"/>
                  </p:tgtEl>
                </p:cond>
              </p:nextCondLst>
            </p:seq>
            <p:seq concurrent="1" nextAc="seek">
              <p:cTn id="19" restart="whenNotActive" fill="hold" evtFilter="cancelBubble" nodeType="interactiveSeq">
                <p:stCondLst>
                  <p:cond evt="onClick" delay="0">
                    <p:tgtEl>
                      <p:spTgt spid="14"/>
                    </p:tgtEl>
                  </p:cond>
                </p:stCondLst>
                <p:endSync evt="end" delay="0">
                  <p:rtn val="all"/>
                </p:endSync>
                <p:childTnLst>
                  <p:par>
                    <p:cTn id="20" fill="hold">
                      <p:stCondLst>
                        <p:cond delay="0"/>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1+#ppt_w/2"/>
                                          </p:val>
                                        </p:tav>
                                        <p:tav tm="100000">
                                          <p:val>
                                            <p:strVal val="#ppt_x"/>
                                          </p:val>
                                        </p:tav>
                                      </p:tavLst>
                                    </p:anim>
                                    <p:anim calcmode="lin" valueType="num">
                                      <p:cBhvr additive="base">
                                        <p:cTn id="25" dur="500" fill="hold"/>
                                        <p:tgtEl>
                                          <p:spTgt spid="17"/>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1" presetClass="exit" presetSubtype="0" fill="hold" grpId="1" nodeType="afterEffect">
                                  <p:stCondLst>
                                    <p:cond delay="2000"/>
                                  </p:stCondLst>
                                  <p:childTnLst>
                                    <p:set>
                                      <p:cBhvr>
                                        <p:cTn id="28"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9" restart="whenNotActive" fill="hold" evtFilter="cancelBubble" nodeType="interactiveSeq">
                <p:stCondLst>
                  <p:cond evt="onClick" delay="0">
                    <p:tgtEl>
                      <p:spTgt spid="20"/>
                    </p:tgtEl>
                  </p:cond>
                </p:stCondLst>
                <p:endSync evt="end" delay="0">
                  <p:rtn val="all"/>
                </p:endSync>
                <p:childTnLst>
                  <p:par>
                    <p:cTn id="30" fill="hold">
                      <p:stCondLst>
                        <p:cond delay="0"/>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500" fill="hold"/>
                                        <p:tgtEl>
                                          <p:spTgt spid="24"/>
                                        </p:tgtEl>
                                        <p:attrNameLst>
                                          <p:attrName>ppt_x</p:attrName>
                                        </p:attrNameLst>
                                      </p:cBhvr>
                                      <p:tavLst>
                                        <p:tav tm="0">
                                          <p:val>
                                            <p:strVal val="1+#ppt_w/2"/>
                                          </p:val>
                                        </p:tav>
                                        <p:tav tm="100000">
                                          <p:val>
                                            <p:strVal val="#ppt_x"/>
                                          </p:val>
                                        </p:tav>
                                      </p:tavLst>
                                    </p:anim>
                                    <p:anim calcmode="lin" valueType="num">
                                      <p:cBhvr additive="base">
                                        <p:cTn id="35" dur="500" fill="hold"/>
                                        <p:tgtEl>
                                          <p:spTgt spid="24"/>
                                        </p:tgtEl>
                                        <p:attrNameLst>
                                          <p:attrName>ppt_y</p:attrName>
                                        </p:attrNameLst>
                                      </p:cBhvr>
                                      <p:tavLst>
                                        <p:tav tm="0">
                                          <p:val>
                                            <p:strVal val="#ppt_y"/>
                                          </p:val>
                                        </p:tav>
                                        <p:tav tm="100000">
                                          <p:val>
                                            <p:strVal val="#ppt_y"/>
                                          </p:val>
                                        </p:tav>
                                      </p:tavLst>
                                    </p:anim>
                                  </p:childTnLst>
                                </p:cTn>
                              </p:par>
                            </p:childTnLst>
                          </p:cTn>
                        </p:par>
                        <p:par>
                          <p:cTn id="36" fill="hold">
                            <p:stCondLst>
                              <p:cond delay="500"/>
                            </p:stCondLst>
                            <p:childTnLst>
                              <p:par>
                                <p:cTn id="37" presetID="1" presetClass="exit" presetSubtype="0" fill="hold" grpId="1" nodeType="afterEffect">
                                  <p:stCondLst>
                                    <p:cond delay="2000"/>
                                  </p:stCondLst>
                                  <p:childTnLst>
                                    <p:set>
                                      <p:cBhvr>
                                        <p:cTn id="38"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9" restart="whenNotActive" fill="hold" evtFilter="cancelBubble" nodeType="interactiveSeq">
                <p:stCondLst>
                  <p:cond evt="onClick" delay="0">
                    <p:tgtEl>
                      <p:spTgt spid="21"/>
                    </p:tgtEl>
                  </p:cond>
                </p:stCondLst>
                <p:endSync evt="end" delay="0">
                  <p:rtn val="all"/>
                </p:endSync>
                <p:childTnLst>
                  <p:par>
                    <p:cTn id="40" fill="hold">
                      <p:stCondLst>
                        <p:cond delay="0"/>
                      </p:stCondLst>
                      <p:childTnLst>
                        <p:par>
                          <p:cTn id="41" fill="hold">
                            <p:stCondLst>
                              <p:cond delay="0"/>
                            </p:stCondLst>
                            <p:childTnLst>
                              <p:par>
                                <p:cTn id="42" presetID="2" presetClass="entr" presetSubtype="2"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500" fill="hold"/>
                                        <p:tgtEl>
                                          <p:spTgt spid="25"/>
                                        </p:tgtEl>
                                        <p:attrNameLst>
                                          <p:attrName>ppt_x</p:attrName>
                                        </p:attrNameLst>
                                      </p:cBhvr>
                                      <p:tavLst>
                                        <p:tav tm="0">
                                          <p:val>
                                            <p:strVal val="1+#ppt_w/2"/>
                                          </p:val>
                                        </p:tav>
                                        <p:tav tm="100000">
                                          <p:val>
                                            <p:strVal val="#ppt_x"/>
                                          </p:val>
                                        </p:tav>
                                      </p:tavLst>
                                    </p:anim>
                                    <p:anim calcmode="lin" valueType="num">
                                      <p:cBhvr additive="base">
                                        <p:cTn id="45" dur="500" fill="hold"/>
                                        <p:tgtEl>
                                          <p:spTgt spid="25"/>
                                        </p:tgtEl>
                                        <p:attrNameLst>
                                          <p:attrName>ppt_y</p:attrName>
                                        </p:attrNameLst>
                                      </p:cBhvr>
                                      <p:tavLst>
                                        <p:tav tm="0">
                                          <p:val>
                                            <p:strVal val="#ppt_y"/>
                                          </p:val>
                                        </p:tav>
                                        <p:tav tm="100000">
                                          <p:val>
                                            <p:strVal val="#ppt_y"/>
                                          </p:val>
                                        </p:tav>
                                      </p:tavLst>
                                    </p:anim>
                                  </p:childTnLst>
                                </p:cTn>
                              </p:par>
                            </p:childTnLst>
                          </p:cTn>
                        </p:par>
                        <p:par>
                          <p:cTn id="46" fill="hold">
                            <p:stCondLst>
                              <p:cond delay="500"/>
                            </p:stCondLst>
                            <p:childTnLst>
                              <p:par>
                                <p:cTn id="47" presetID="1" presetClass="exit" presetSubtype="0" fill="hold" grpId="1" nodeType="afterEffect">
                                  <p:stCondLst>
                                    <p:cond delay="2000"/>
                                  </p:stCondLst>
                                  <p:childTnLst>
                                    <p:set>
                                      <p:cBhvr>
                                        <p:cTn id="48"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9" restart="whenNotActive" fill="hold" evtFilter="cancelBubble" nodeType="interactiveSeq">
                <p:stCondLst>
                  <p:cond evt="onClick" delay="0">
                    <p:tgtEl>
                      <p:spTgt spid="22"/>
                    </p:tgtEl>
                  </p:cond>
                </p:stCondLst>
                <p:endSync evt="end" delay="0">
                  <p:rtn val="all"/>
                </p:endSync>
                <p:childTnLst>
                  <p:par>
                    <p:cTn id="50" fill="hold">
                      <p:stCondLst>
                        <p:cond delay="0"/>
                      </p:stCondLst>
                      <p:childTnLst>
                        <p:par>
                          <p:cTn id="51" fill="hold">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additive="base">
                                        <p:cTn id="54" dur="500" fill="hold"/>
                                        <p:tgtEl>
                                          <p:spTgt spid="26"/>
                                        </p:tgtEl>
                                        <p:attrNameLst>
                                          <p:attrName>ppt_x</p:attrName>
                                        </p:attrNameLst>
                                      </p:cBhvr>
                                      <p:tavLst>
                                        <p:tav tm="0">
                                          <p:val>
                                            <p:strVal val="1+#ppt_w/2"/>
                                          </p:val>
                                        </p:tav>
                                        <p:tav tm="100000">
                                          <p:val>
                                            <p:strVal val="#ppt_x"/>
                                          </p:val>
                                        </p:tav>
                                      </p:tavLst>
                                    </p:anim>
                                    <p:anim calcmode="lin" valueType="num">
                                      <p:cBhvr additive="base">
                                        <p:cTn id="55"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2"/>
                  </p:tgtEl>
                </p:cond>
              </p:nextCondLst>
            </p:seq>
          </p:childTnLst>
        </p:cTn>
      </p:par>
    </p:tnLst>
    <p:bldLst>
      <p:bldP spid="15" grpId="0"/>
      <p:bldP spid="15" grpId="1"/>
      <p:bldP spid="16" grpId="0"/>
      <p:bldP spid="17" grpId="0"/>
      <p:bldP spid="17" grpId="1"/>
      <p:bldP spid="24" grpId="0"/>
      <p:bldP spid="24" grpId="1"/>
      <p:bldP spid="25" grpId="0"/>
      <p:bldP spid="25" grpId="1"/>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p:cNvSpPr>
          <p:nvPr/>
        </p:nvSpPr>
        <p:spPr>
          <a:xfrm>
            <a:off x="3164440" y="448270"/>
            <a:ext cx="2815130" cy="923330"/>
          </a:xfrm>
          <a:prstGeom prst="rect">
            <a:avLst/>
          </a:prstGeom>
          <a:noFill/>
          <a:ln w="6350" cap="rnd">
            <a:noFill/>
          </a:ln>
        </p:spPr>
        <p:txBody>
          <a:bodyPr vert="horz" wrap="none" lIns="91440" tIns="45720" rIns="91440" bIns="45720" anchor="b" anchorCtr="0">
            <a:sp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stStyle>
          <a:p>
            <a:pPr algn="ctr"/>
            <a:r>
              <a:rPr lang="en-US" sz="5400" b="1"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Practice</a:t>
            </a:r>
            <a:endParaRPr lang="en-US" sz="5400" b="1"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TextBox 5"/>
          <p:cNvSpPr txBox="1"/>
          <p:nvPr/>
        </p:nvSpPr>
        <p:spPr>
          <a:xfrm>
            <a:off x="304800" y="1371600"/>
            <a:ext cx="8534400" cy="369332"/>
          </a:xfrm>
          <a:prstGeom prst="rect">
            <a:avLst/>
          </a:prstGeom>
          <a:noFill/>
        </p:spPr>
        <p:txBody>
          <a:bodyPr wrap="square" rtlCol="0">
            <a:spAutoFit/>
          </a:bodyPr>
          <a:lstStyle/>
          <a:p>
            <a:r>
              <a:rPr lang="en-US" dirty="0" smtClean="0"/>
              <a:t>3. The closing of the letter _________________________________________.</a:t>
            </a:r>
            <a:endParaRPr lang="en-US" dirty="0"/>
          </a:p>
        </p:txBody>
      </p:sp>
      <p:sp>
        <p:nvSpPr>
          <p:cNvPr id="7" name="Action Button: Custom 6">
            <a:hlinkClick r:id="" action="ppaction://noaction" highlightClick="1"/>
          </p:cNvPr>
          <p:cNvSpPr/>
          <p:nvPr/>
        </p:nvSpPr>
        <p:spPr>
          <a:xfrm>
            <a:off x="1025068" y="1777218"/>
            <a:ext cx="3399971" cy="544286"/>
          </a:xfrm>
          <a:prstGeom prst="actionButtonBlank">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dirty="0" smtClean="0"/>
              <a:t>a. says goodbye </a:t>
            </a:r>
            <a:endParaRPr lang="en-US" dirty="0"/>
          </a:p>
        </p:txBody>
      </p:sp>
      <p:sp>
        <p:nvSpPr>
          <p:cNvPr id="8" name="Action Button: Custom 7">
            <a:hlinkClick r:id="" action="ppaction://noaction" highlightClick="1"/>
          </p:cNvPr>
          <p:cNvSpPr/>
          <p:nvPr/>
        </p:nvSpPr>
        <p:spPr>
          <a:xfrm>
            <a:off x="1032325" y="2503714"/>
            <a:ext cx="3399971" cy="544286"/>
          </a:xfrm>
          <a:prstGeom prst="actionButtonBlank">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dirty="0"/>
              <a:t>b</a:t>
            </a:r>
            <a:r>
              <a:rPr lang="en-US" dirty="0" smtClean="0"/>
              <a:t>. is where you sign your name </a:t>
            </a:r>
            <a:endParaRPr lang="en-US" dirty="0"/>
          </a:p>
        </p:txBody>
      </p:sp>
      <p:sp>
        <p:nvSpPr>
          <p:cNvPr id="9" name="Action Button: Custom 8">
            <a:hlinkClick r:id="" action="ppaction://noaction" highlightClick="1"/>
          </p:cNvPr>
          <p:cNvSpPr/>
          <p:nvPr/>
        </p:nvSpPr>
        <p:spPr>
          <a:xfrm>
            <a:off x="1035954" y="3200400"/>
            <a:ext cx="3399971" cy="544286"/>
          </a:xfrm>
          <a:prstGeom prst="actionButtonBlank">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dirty="0"/>
              <a:t>c</a:t>
            </a:r>
            <a:r>
              <a:rPr lang="en-US" dirty="0" smtClean="0"/>
              <a:t>. says hello </a:t>
            </a:r>
            <a:endParaRPr lang="en-US" dirty="0"/>
          </a:p>
        </p:txBody>
      </p:sp>
      <p:sp>
        <p:nvSpPr>
          <p:cNvPr id="10" name="TextBox 9"/>
          <p:cNvSpPr txBox="1"/>
          <p:nvPr/>
        </p:nvSpPr>
        <p:spPr>
          <a:xfrm>
            <a:off x="2971800" y="1279267"/>
            <a:ext cx="5562600" cy="461665"/>
          </a:xfrm>
          <a:prstGeom prst="rect">
            <a:avLst/>
          </a:prstGeom>
          <a:noFill/>
        </p:spPr>
        <p:txBody>
          <a:bodyPr wrap="square" rtlCol="0">
            <a:spAutoFit/>
          </a:bodyPr>
          <a:lstStyle/>
          <a:p>
            <a:r>
              <a:rPr lang="en-US" dirty="0" smtClean="0"/>
              <a:t>says goodbye                                                             </a:t>
            </a:r>
            <a:r>
              <a:rPr lang="en-US" sz="2400" b="1" dirty="0" smtClean="0">
                <a:solidFill>
                  <a:srgbClr val="66FF33"/>
                </a:solidFill>
              </a:rPr>
              <a:t>YES!</a:t>
            </a:r>
            <a:endParaRPr lang="en-US" sz="2400" b="1" dirty="0">
              <a:solidFill>
                <a:srgbClr val="66FF33"/>
              </a:solidFill>
            </a:endParaRPr>
          </a:p>
        </p:txBody>
      </p:sp>
      <p:sp>
        <p:nvSpPr>
          <p:cNvPr id="11" name="TextBox 10"/>
          <p:cNvSpPr txBox="1"/>
          <p:nvPr/>
        </p:nvSpPr>
        <p:spPr>
          <a:xfrm>
            <a:off x="2971800" y="1279266"/>
            <a:ext cx="5562600" cy="461665"/>
          </a:xfrm>
          <a:prstGeom prst="rect">
            <a:avLst/>
          </a:prstGeom>
          <a:noFill/>
        </p:spPr>
        <p:txBody>
          <a:bodyPr wrap="square" rtlCol="0">
            <a:spAutoFit/>
          </a:bodyPr>
          <a:lstStyle/>
          <a:p>
            <a:r>
              <a:rPr lang="en-US" dirty="0"/>
              <a:t>i</a:t>
            </a:r>
            <a:r>
              <a:rPr lang="en-US" dirty="0" smtClean="0"/>
              <a:t>s where you sign your name                                   </a:t>
            </a:r>
            <a:r>
              <a:rPr lang="en-US" sz="2400" b="1" dirty="0" smtClean="0">
                <a:solidFill>
                  <a:srgbClr val="FF0000"/>
                </a:solidFill>
              </a:rPr>
              <a:t>NO!</a:t>
            </a:r>
            <a:endParaRPr lang="en-US" sz="2400" b="1" dirty="0">
              <a:solidFill>
                <a:srgbClr val="FF0000"/>
              </a:solidFill>
            </a:endParaRPr>
          </a:p>
        </p:txBody>
      </p:sp>
      <p:sp>
        <p:nvSpPr>
          <p:cNvPr id="13" name="TextBox 12"/>
          <p:cNvSpPr txBox="1"/>
          <p:nvPr/>
        </p:nvSpPr>
        <p:spPr>
          <a:xfrm>
            <a:off x="3006436" y="1279265"/>
            <a:ext cx="5562600" cy="461665"/>
          </a:xfrm>
          <a:prstGeom prst="rect">
            <a:avLst/>
          </a:prstGeom>
          <a:noFill/>
        </p:spPr>
        <p:txBody>
          <a:bodyPr wrap="square" rtlCol="0">
            <a:spAutoFit/>
          </a:bodyPr>
          <a:lstStyle/>
          <a:p>
            <a:r>
              <a:rPr lang="en-US" dirty="0"/>
              <a:t>s</a:t>
            </a:r>
            <a:r>
              <a:rPr lang="en-US" dirty="0" smtClean="0"/>
              <a:t>ays hello                                                                </a:t>
            </a:r>
            <a:r>
              <a:rPr lang="en-US" sz="2400" b="1" dirty="0" smtClean="0">
                <a:solidFill>
                  <a:srgbClr val="FF0000"/>
                </a:solidFill>
              </a:rPr>
              <a:t>NO!</a:t>
            </a:r>
            <a:endParaRPr lang="en-US" sz="2400" b="1" dirty="0">
              <a:solidFill>
                <a:srgbClr val="FF0000"/>
              </a:solidFill>
            </a:endParaRPr>
          </a:p>
        </p:txBody>
      </p:sp>
      <p:sp>
        <p:nvSpPr>
          <p:cNvPr id="14" name="TextBox 13"/>
          <p:cNvSpPr txBox="1"/>
          <p:nvPr/>
        </p:nvSpPr>
        <p:spPr>
          <a:xfrm>
            <a:off x="357411" y="4114800"/>
            <a:ext cx="8534400" cy="369332"/>
          </a:xfrm>
          <a:prstGeom prst="rect">
            <a:avLst/>
          </a:prstGeom>
          <a:noFill/>
        </p:spPr>
        <p:txBody>
          <a:bodyPr wrap="square" rtlCol="0">
            <a:spAutoFit/>
          </a:bodyPr>
          <a:lstStyle/>
          <a:p>
            <a:r>
              <a:rPr lang="en-US" dirty="0"/>
              <a:t>4</a:t>
            </a:r>
            <a:r>
              <a:rPr lang="en-US" dirty="0" smtClean="0"/>
              <a:t>. The signature of the letter _________________________________________.</a:t>
            </a:r>
            <a:endParaRPr lang="en-US" dirty="0"/>
          </a:p>
        </p:txBody>
      </p:sp>
      <p:sp>
        <p:nvSpPr>
          <p:cNvPr id="15" name="Action Button: Custom 14">
            <a:hlinkClick r:id="" action="ppaction://noaction" highlightClick="1"/>
          </p:cNvPr>
          <p:cNvSpPr/>
          <p:nvPr/>
        </p:nvSpPr>
        <p:spPr>
          <a:xfrm>
            <a:off x="1035954" y="4548665"/>
            <a:ext cx="3399971" cy="544286"/>
          </a:xfrm>
          <a:prstGeom prst="actionButtonBlank">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dirty="0"/>
              <a:t>a</a:t>
            </a:r>
            <a:r>
              <a:rPr lang="en-US" dirty="0" smtClean="0"/>
              <a:t>. tells us your address</a:t>
            </a:r>
            <a:endParaRPr lang="en-US" dirty="0"/>
          </a:p>
        </p:txBody>
      </p:sp>
      <p:sp>
        <p:nvSpPr>
          <p:cNvPr id="16" name="Action Button: Custom 15">
            <a:hlinkClick r:id="" action="ppaction://noaction" highlightClick="1"/>
          </p:cNvPr>
          <p:cNvSpPr/>
          <p:nvPr/>
        </p:nvSpPr>
        <p:spPr>
          <a:xfrm>
            <a:off x="1054258" y="5296395"/>
            <a:ext cx="3399971" cy="544286"/>
          </a:xfrm>
          <a:prstGeom prst="actionButtonBlank">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dirty="0"/>
              <a:t>b</a:t>
            </a:r>
            <a:r>
              <a:rPr lang="en-US" dirty="0" smtClean="0"/>
              <a:t>. is where you sign your name </a:t>
            </a:r>
            <a:endParaRPr lang="en-US" dirty="0"/>
          </a:p>
        </p:txBody>
      </p:sp>
      <p:sp>
        <p:nvSpPr>
          <p:cNvPr id="17" name="Action Button: Custom 16">
            <a:hlinkClick r:id="" action="ppaction://noaction" highlightClick="1"/>
          </p:cNvPr>
          <p:cNvSpPr/>
          <p:nvPr/>
        </p:nvSpPr>
        <p:spPr>
          <a:xfrm>
            <a:off x="1059704" y="5999018"/>
            <a:ext cx="3399971" cy="544286"/>
          </a:xfrm>
          <a:prstGeom prst="actionButtonBlank">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dirty="0"/>
              <a:t>c</a:t>
            </a:r>
            <a:r>
              <a:rPr lang="en-US" dirty="0" smtClean="0"/>
              <a:t>. is where you say hello</a:t>
            </a:r>
            <a:endParaRPr lang="en-US" dirty="0"/>
          </a:p>
        </p:txBody>
      </p:sp>
      <p:sp>
        <p:nvSpPr>
          <p:cNvPr id="18" name="TextBox 17"/>
          <p:cNvSpPr txBox="1"/>
          <p:nvPr/>
        </p:nvSpPr>
        <p:spPr>
          <a:xfrm>
            <a:off x="3315356" y="4014427"/>
            <a:ext cx="5562600" cy="461665"/>
          </a:xfrm>
          <a:prstGeom prst="rect">
            <a:avLst/>
          </a:prstGeom>
          <a:noFill/>
        </p:spPr>
        <p:txBody>
          <a:bodyPr wrap="square" rtlCol="0">
            <a:spAutoFit/>
          </a:bodyPr>
          <a:lstStyle/>
          <a:p>
            <a:r>
              <a:rPr lang="en-US" dirty="0"/>
              <a:t>t</a:t>
            </a:r>
            <a:r>
              <a:rPr lang="en-US" dirty="0" smtClean="0"/>
              <a:t>ells us your address                                              </a:t>
            </a:r>
            <a:r>
              <a:rPr lang="en-US" sz="2400" b="1" dirty="0" smtClean="0">
                <a:solidFill>
                  <a:srgbClr val="FF0000"/>
                </a:solidFill>
              </a:rPr>
              <a:t>NO!</a:t>
            </a:r>
            <a:endParaRPr lang="en-US" sz="2400" b="1" dirty="0">
              <a:solidFill>
                <a:srgbClr val="FF0000"/>
              </a:solidFill>
            </a:endParaRPr>
          </a:p>
        </p:txBody>
      </p:sp>
      <p:sp>
        <p:nvSpPr>
          <p:cNvPr id="21" name="TextBox 20"/>
          <p:cNvSpPr txBox="1"/>
          <p:nvPr/>
        </p:nvSpPr>
        <p:spPr>
          <a:xfrm>
            <a:off x="3329211" y="4003209"/>
            <a:ext cx="5562600" cy="461665"/>
          </a:xfrm>
          <a:prstGeom prst="rect">
            <a:avLst/>
          </a:prstGeom>
          <a:noFill/>
        </p:spPr>
        <p:txBody>
          <a:bodyPr wrap="square" rtlCol="0">
            <a:spAutoFit/>
          </a:bodyPr>
          <a:lstStyle/>
          <a:p>
            <a:r>
              <a:rPr lang="en-US" dirty="0" smtClean="0"/>
              <a:t>is where you say hello                                           </a:t>
            </a:r>
            <a:r>
              <a:rPr lang="en-US" sz="2400" b="1" dirty="0" smtClean="0">
                <a:solidFill>
                  <a:srgbClr val="FF0000"/>
                </a:solidFill>
              </a:rPr>
              <a:t>NO!</a:t>
            </a:r>
            <a:endParaRPr lang="en-US" sz="2400" b="1" dirty="0">
              <a:solidFill>
                <a:srgbClr val="FF0000"/>
              </a:solidFill>
            </a:endParaRPr>
          </a:p>
        </p:txBody>
      </p:sp>
      <p:sp>
        <p:nvSpPr>
          <p:cNvPr id="22" name="TextBox 21"/>
          <p:cNvSpPr txBox="1"/>
          <p:nvPr/>
        </p:nvSpPr>
        <p:spPr>
          <a:xfrm>
            <a:off x="3329211" y="4003208"/>
            <a:ext cx="5562600" cy="461665"/>
          </a:xfrm>
          <a:prstGeom prst="rect">
            <a:avLst/>
          </a:prstGeom>
          <a:noFill/>
        </p:spPr>
        <p:txBody>
          <a:bodyPr wrap="square" rtlCol="0">
            <a:spAutoFit/>
          </a:bodyPr>
          <a:lstStyle/>
          <a:p>
            <a:r>
              <a:rPr lang="en-US" dirty="0" smtClean="0"/>
              <a:t>is where you sign your name                                 </a:t>
            </a:r>
            <a:r>
              <a:rPr lang="en-US" sz="2400" b="1" dirty="0" smtClean="0">
                <a:solidFill>
                  <a:srgbClr val="66FF33"/>
                </a:solidFill>
              </a:rPr>
              <a:t>YES!</a:t>
            </a:r>
            <a:endParaRPr lang="en-US" sz="2400" b="1" dirty="0">
              <a:solidFill>
                <a:srgbClr val="66FF33"/>
              </a:solidFill>
            </a:endParaRPr>
          </a:p>
        </p:txBody>
      </p:sp>
      <p:sp>
        <p:nvSpPr>
          <p:cNvPr id="23" name="Action Button: Back or Previous 22">
            <a:hlinkClick r:id="rId3" action="ppaction://hlinksldjump" highlightClick="1"/>
          </p:cNvPr>
          <p:cNvSpPr/>
          <p:nvPr/>
        </p:nvSpPr>
        <p:spPr>
          <a:xfrm>
            <a:off x="67131" y="2997590"/>
            <a:ext cx="685799" cy="93315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ction Button: Home 23">
            <a:hlinkClick r:id="" action="ppaction://hlinkshowjump?jump=firstslide" highlightClick="1"/>
          </p:cNvPr>
          <p:cNvSpPr/>
          <p:nvPr/>
        </p:nvSpPr>
        <p:spPr>
          <a:xfrm>
            <a:off x="110673" y="6073961"/>
            <a:ext cx="685800" cy="630837"/>
          </a:xfrm>
          <a:prstGeom prst="actionButtonHom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ction Button: Forward or Next 24">
            <a:hlinkClick r:id="rId4" action="ppaction://hlinksldjump" highlightClick="1"/>
          </p:cNvPr>
          <p:cNvSpPr/>
          <p:nvPr/>
        </p:nvSpPr>
        <p:spPr>
          <a:xfrm>
            <a:off x="8363857" y="3082435"/>
            <a:ext cx="685799" cy="90575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17124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4" presetClass="entr" presetSubtype="10" fill="hold" grpId="1"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par>
                          <p:cTn id="14" fill="hold">
                            <p:stCondLst>
                              <p:cond delay="500"/>
                            </p:stCondLst>
                            <p:childTnLst>
                              <p:par>
                                <p:cTn id="15" presetID="1" presetClass="exit" presetSubtype="0" fill="hold" grpId="2" nodeType="afterEffect">
                                  <p:stCondLst>
                                    <p:cond delay="2000"/>
                                  </p:stCondLst>
                                  <p:childTnLst>
                                    <p:set>
                                      <p:cBhvr>
                                        <p:cTn id="16"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4" presetClass="entr" presetSubtype="10" fill="hold" grpId="3"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childTnLst>
                          </p:cTn>
                        </p:par>
                        <p:par>
                          <p:cTn id="23" fill="hold">
                            <p:stCondLst>
                              <p:cond delay="500"/>
                            </p:stCondLst>
                            <p:childTnLst>
                              <p:par>
                                <p:cTn id="24" presetID="1" presetClass="exit" presetSubtype="0" fill="hold" grpId="4" nodeType="afterEffect">
                                  <p:stCondLst>
                                    <p:cond delay="2000"/>
                                  </p:stCondLst>
                                  <p:childTnLst>
                                    <p:set>
                                      <p:cBhvr>
                                        <p:cTn id="25"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4" presetClass="entr" presetSubtype="10" fill="hold" grpId="7"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horizontal)">
                                      <p:cBhvr>
                                        <p:cTn id="31" dur="500"/>
                                        <p:tgtEl>
                                          <p:spTgt spid="22"/>
                                        </p:tgtEl>
                                      </p:cBhvr>
                                    </p:animEffec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5"/>
                    </p:tgtEl>
                  </p:cond>
                </p:stCondLst>
                <p:endSync evt="end" delay="0">
                  <p:rtn val="all"/>
                </p:endSync>
                <p:childTnLst>
                  <p:par>
                    <p:cTn id="33" fill="hold">
                      <p:stCondLst>
                        <p:cond delay="0"/>
                      </p:stCondLst>
                      <p:childTnLst>
                        <p:par>
                          <p:cTn id="34" fill="hold">
                            <p:stCondLst>
                              <p:cond delay="0"/>
                            </p:stCondLst>
                            <p:childTnLst>
                              <p:par>
                                <p:cTn id="35" presetID="14" presetClass="entr" presetSubtype="10" fill="hold" grpId="3"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randombar(horizontal)">
                                      <p:cBhvr>
                                        <p:cTn id="37" dur="500"/>
                                        <p:tgtEl>
                                          <p:spTgt spid="18"/>
                                        </p:tgtEl>
                                      </p:cBhvr>
                                    </p:animEffect>
                                  </p:childTnLst>
                                </p:cTn>
                              </p:par>
                            </p:childTnLst>
                          </p:cTn>
                        </p:par>
                        <p:par>
                          <p:cTn id="38" fill="hold">
                            <p:stCondLst>
                              <p:cond delay="500"/>
                            </p:stCondLst>
                            <p:childTnLst>
                              <p:par>
                                <p:cTn id="39" presetID="1" presetClass="exit" presetSubtype="0" fill="hold" grpId="4" nodeType="afterEffect">
                                  <p:stCondLst>
                                    <p:cond delay="2000"/>
                                  </p:stCondLst>
                                  <p:childTnLst>
                                    <p:set>
                                      <p:cBhvr>
                                        <p:cTn id="40"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9"/>
                    </p:tgtEl>
                  </p:cond>
                </p:stCondLst>
                <p:endSync evt="end" delay="0">
                  <p:rtn val="all"/>
                </p:endSync>
                <p:childTnLst>
                  <p:par>
                    <p:cTn id="42" fill="hold">
                      <p:stCondLst>
                        <p:cond delay="0"/>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randombar(horizontal)">
                                      <p:cBhvr>
                                        <p:cTn id="46" dur="500"/>
                                        <p:tgtEl>
                                          <p:spTgt spid="13"/>
                                        </p:tgtEl>
                                      </p:cBhvr>
                                    </p:animEffect>
                                  </p:childTnLst>
                                </p:cTn>
                              </p:par>
                            </p:childTnLst>
                          </p:cTn>
                        </p:par>
                        <p:par>
                          <p:cTn id="47" fill="hold">
                            <p:stCondLst>
                              <p:cond delay="500"/>
                            </p:stCondLst>
                            <p:childTnLst>
                              <p:par>
                                <p:cTn id="48" presetID="1" presetClass="exit" presetSubtype="0" fill="hold" grpId="1" nodeType="afterEffect">
                                  <p:stCondLst>
                                    <p:cond delay="2000"/>
                                  </p:stCondLst>
                                  <p:childTnLst>
                                    <p:set>
                                      <p:cBhvr>
                                        <p:cTn id="49"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0" grpId="0"/>
      <p:bldP spid="11" grpId="1"/>
      <p:bldP spid="11" grpId="2"/>
      <p:bldP spid="13" grpId="0"/>
      <p:bldP spid="13" grpId="1"/>
      <p:bldP spid="18" grpId="3"/>
      <p:bldP spid="18" grpId="4"/>
      <p:bldP spid="21" grpId="3"/>
      <p:bldP spid="21" grpId="4"/>
      <p:bldP spid="22" grpId="7"/>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p:cNvSpPr>
          <p:nvPr/>
        </p:nvSpPr>
        <p:spPr>
          <a:xfrm>
            <a:off x="3164440" y="448270"/>
            <a:ext cx="2815130" cy="923330"/>
          </a:xfrm>
          <a:prstGeom prst="rect">
            <a:avLst/>
          </a:prstGeom>
          <a:noFill/>
          <a:ln w="6350" cap="rnd">
            <a:noFill/>
          </a:ln>
        </p:spPr>
        <p:txBody>
          <a:bodyPr vert="horz" wrap="none" lIns="91440" tIns="45720" rIns="91440" bIns="45720" anchor="b" anchorCtr="0">
            <a:sp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stStyle>
          <a:p>
            <a:pPr algn="ctr"/>
            <a:r>
              <a:rPr lang="en-US" sz="5400" b="1"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Practice</a:t>
            </a:r>
            <a:endParaRPr lang="en-US" sz="5400" b="1"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TextBox 5"/>
          <p:cNvSpPr txBox="1"/>
          <p:nvPr/>
        </p:nvSpPr>
        <p:spPr>
          <a:xfrm>
            <a:off x="304800" y="1371600"/>
            <a:ext cx="8534400" cy="369332"/>
          </a:xfrm>
          <a:prstGeom prst="rect">
            <a:avLst/>
          </a:prstGeom>
          <a:noFill/>
        </p:spPr>
        <p:txBody>
          <a:bodyPr wrap="square" rtlCol="0">
            <a:spAutoFit/>
          </a:bodyPr>
          <a:lstStyle/>
          <a:p>
            <a:r>
              <a:rPr lang="en-US" dirty="0"/>
              <a:t>5</a:t>
            </a:r>
            <a:r>
              <a:rPr lang="en-US" dirty="0" smtClean="0"/>
              <a:t>. The greeting of the letter _________________________________________.</a:t>
            </a:r>
            <a:endParaRPr lang="en-US" dirty="0"/>
          </a:p>
        </p:txBody>
      </p:sp>
      <p:sp>
        <p:nvSpPr>
          <p:cNvPr id="7" name="Action Button: Custom 6">
            <a:hlinkClick r:id="" action="ppaction://noaction" highlightClick="1"/>
          </p:cNvPr>
          <p:cNvSpPr/>
          <p:nvPr/>
        </p:nvSpPr>
        <p:spPr>
          <a:xfrm>
            <a:off x="1025068" y="1777218"/>
            <a:ext cx="3399971" cy="544286"/>
          </a:xfrm>
          <a:prstGeom prst="actionButtonBlank">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dirty="0" smtClean="0"/>
              <a:t>a. is where you say goodbye </a:t>
            </a:r>
            <a:endParaRPr lang="en-US" dirty="0"/>
          </a:p>
        </p:txBody>
      </p:sp>
      <p:sp>
        <p:nvSpPr>
          <p:cNvPr id="8" name="Action Button: Custom 7">
            <a:hlinkClick r:id="" action="ppaction://noaction" highlightClick="1"/>
          </p:cNvPr>
          <p:cNvSpPr/>
          <p:nvPr/>
        </p:nvSpPr>
        <p:spPr>
          <a:xfrm>
            <a:off x="1031995" y="2513367"/>
            <a:ext cx="3399971" cy="544286"/>
          </a:xfrm>
          <a:prstGeom prst="actionButtonBlank">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dirty="0" smtClean="0"/>
              <a:t>b. is where you write the date </a:t>
            </a:r>
            <a:endParaRPr lang="en-US" dirty="0"/>
          </a:p>
        </p:txBody>
      </p:sp>
      <p:sp>
        <p:nvSpPr>
          <p:cNvPr id="9" name="Action Button: Custom 8">
            <a:hlinkClick r:id="" action="ppaction://noaction" highlightClick="1"/>
          </p:cNvPr>
          <p:cNvSpPr/>
          <p:nvPr/>
        </p:nvSpPr>
        <p:spPr>
          <a:xfrm>
            <a:off x="1045850" y="3228112"/>
            <a:ext cx="3399971" cy="544286"/>
          </a:xfrm>
          <a:prstGeom prst="actionButtonBlank">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dirty="0"/>
              <a:t>c</a:t>
            </a:r>
            <a:r>
              <a:rPr lang="en-US" dirty="0" smtClean="0"/>
              <a:t>. is where you say hello</a:t>
            </a:r>
            <a:endParaRPr lang="en-US" dirty="0"/>
          </a:p>
        </p:txBody>
      </p:sp>
      <p:sp>
        <p:nvSpPr>
          <p:cNvPr id="10" name="TextBox 9"/>
          <p:cNvSpPr txBox="1"/>
          <p:nvPr/>
        </p:nvSpPr>
        <p:spPr>
          <a:xfrm>
            <a:off x="3164440" y="1279267"/>
            <a:ext cx="5446160" cy="461665"/>
          </a:xfrm>
          <a:prstGeom prst="rect">
            <a:avLst/>
          </a:prstGeom>
          <a:noFill/>
        </p:spPr>
        <p:txBody>
          <a:bodyPr wrap="square" rtlCol="0">
            <a:spAutoFit/>
          </a:bodyPr>
          <a:lstStyle/>
          <a:p>
            <a:r>
              <a:rPr lang="en-US" dirty="0" smtClean="0"/>
              <a:t>is where you say goodbye.                                      </a:t>
            </a:r>
            <a:r>
              <a:rPr lang="en-US" sz="2400" b="1" dirty="0" smtClean="0">
                <a:solidFill>
                  <a:srgbClr val="FF0000"/>
                </a:solidFill>
              </a:rPr>
              <a:t>NO!</a:t>
            </a:r>
            <a:endParaRPr lang="en-US" sz="2400" b="1" dirty="0">
              <a:solidFill>
                <a:srgbClr val="FF0000"/>
              </a:solidFill>
            </a:endParaRPr>
          </a:p>
        </p:txBody>
      </p:sp>
      <p:sp>
        <p:nvSpPr>
          <p:cNvPr id="12" name="TextBox 11"/>
          <p:cNvSpPr txBox="1"/>
          <p:nvPr/>
        </p:nvSpPr>
        <p:spPr>
          <a:xfrm>
            <a:off x="3129142" y="1279264"/>
            <a:ext cx="5446160" cy="461665"/>
          </a:xfrm>
          <a:prstGeom prst="rect">
            <a:avLst/>
          </a:prstGeom>
          <a:noFill/>
        </p:spPr>
        <p:txBody>
          <a:bodyPr wrap="square" rtlCol="0">
            <a:spAutoFit/>
          </a:bodyPr>
          <a:lstStyle/>
          <a:p>
            <a:r>
              <a:rPr lang="en-US" dirty="0"/>
              <a:t>i</a:t>
            </a:r>
            <a:r>
              <a:rPr lang="en-US" dirty="0" smtClean="0"/>
              <a:t>s where you write the date	                                  </a:t>
            </a:r>
            <a:r>
              <a:rPr lang="en-US" sz="2400" b="1" dirty="0" smtClean="0">
                <a:solidFill>
                  <a:srgbClr val="FF0000"/>
                </a:solidFill>
              </a:rPr>
              <a:t>NO!</a:t>
            </a:r>
            <a:endParaRPr lang="en-US" b="1" dirty="0">
              <a:solidFill>
                <a:srgbClr val="FF0000"/>
              </a:solidFill>
            </a:endParaRPr>
          </a:p>
        </p:txBody>
      </p:sp>
      <p:sp>
        <p:nvSpPr>
          <p:cNvPr id="13" name="TextBox 12"/>
          <p:cNvSpPr txBox="1"/>
          <p:nvPr/>
        </p:nvSpPr>
        <p:spPr>
          <a:xfrm>
            <a:off x="3185222" y="1279266"/>
            <a:ext cx="5334000" cy="461665"/>
          </a:xfrm>
          <a:prstGeom prst="rect">
            <a:avLst/>
          </a:prstGeom>
          <a:noFill/>
        </p:spPr>
        <p:txBody>
          <a:bodyPr wrap="square" rtlCol="0">
            <a:spAutoFit/>
          </a:bodyPr>
          <a:lstStyle/>
          <a:p>
            <a:r>
              <a:rPr lang="en-US" dirty="0" smtClean="0"/>
              <a:t>is where you say hello                                          </a:t>
            </a:r>
            <a:r>
              <a:rPr lang="en-US" sz="2400" b="1" dirty="0" smtClean="0">
                <a:solidFill>
                  <a:srgbClr val="66FF33"/>
                </a:solidFill>
              </a:rPr>
              <a:t>YES!</a:t>
            </a:r>
            <a:r>
              <a:rPr lang="en-US" dirty="0" smtClean="0"/>
              <a:t>                           </a:t>
            </a:r>
            <a:endParaRPr lang="en-US" dirty="0"/>
          </a:p>
        </p:txBody>
      </p:sp>
      <p:sp>
        <p:nvSpPr>
          <p:cNvPr id="14" name="TextBox 13"/>
          <p:cNvSpPr txBox="1"/>
          <p:nvPr/>
        </p:nvSpPr>
        <p:spPr>
          <a:xfrm>
            <a:off x="838200" y="4419600"/>
            <a:ext cx="7772400" cy="1200329"/>
          </a:xfrm>
          <a:prstGeom prst="rect">
            <a:avLst/>
          </a:prstGeom>
          <a:noFill/>
        </p:spPr>
        <p:txBody>
          <a:bodyPr wrap="square" rtlCol="0">
            <a:spAutoFit/>
          </a:bodyPr>
          <a:lstStyle/>
          <a:p>
            <a:r>
              <a:rPr lang="en-US" sz="2400" dirty="0" smtClean="0">
                <a:solidFill>
                  <a:schemeClr val="bg1"/>
                </a:solidFill>
              </a:rPr>
              <a:t>Once you get all of the questions correct (right), please take out your notebook and start writing a friendly letter to your pen pal. Your pen pal is written on the board.</a:t>
            </a:r>
            <a:endParaRPr lang="en-US" sz="2400" dirty="0">
              <a:solidFill>
                <a:schemeClr val="bg1"/>
              </a:solidFill>
            </a:endParaRPr>
          </a:p>
        </p:txBody>
      </p:sp>
      <p:sp>
        <p:nvSpPr>
          <p:cNvPr id="15" name="Action Button: Back or Previous 14">
            <a:hlinkClick r:id="rId2" action="ppaction://hlinksldjump" highlightClick="1"/>
          </p:cNvPr>
          <p:cNvSpPr/>
          <p:nvPr/>
        </p:nvSpPr>
        <p:spPr>
          <a:xfrm>
            <a:off x="67131" y="2997590"/>
            <a:ext cx="685799" cy="93315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ction Button: Forward or Next 15">
            <a:hlinkClick r:id="rId3" action="ppaction://hlinksldjump" highlightClick="1"/>
          </p:cNvPr>
          <p:cNvSpPr/>
          <p:nvPr/>
        </p:nvSpPr>
        <p:spPr>
          <a:xfrm>
            <a:off x="8363857" y="3082435"/>
            <a:ext cx="685799" cy="90575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ction Button: Home 16">
            <a:hlinkClick r:id="" action="ppaction://hlinkshowjump?jump=firstslide" highlightClick="1"/>
          </p:cNvPr>
          <p:cNvSpPr/>
          <p:nvPr/>
        </p:nvSpPr>
        <p:spPr>
          <a:xfrm>
            <a:off x="279400" y="6074666"/>
            <a:ext cx="685800" cy="630837"/>
          </a:xfrm>
          <a:prstGeom prst="actionButtonHom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65442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par>
                          <p:cTn id="8" fill="hold">
                            <p:stCondLst>
                              <p:cond delay="2000"/>
                            </p:stCondLst>
                            <p:childTnLst>
                              <p:par>
                                <p:cTn id="9" presetID="1" presetClass="exit" presetSubtype="0" fill="hold" grpId="1" nodeType="afterEffect">
                                  <p:stCondLst>
                                    <p:cond delay="200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ircle(in)">
                                      <p:cBhvr>
                                        <p:cTn id="16" dur="2000"/>
                                        <p:tgtEl>
                                          <p:spTgt spid="13"/>
                                        </p:tgtEl>
                                      </p:cBhvr>
                                    </p:animEffect>
                                  </p:child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par>
                          <p:cTn id="23" fill="hold">
                            <p:stCondLst>
                              <p:cond delay="2000"/>
                            </p:stCondLst>
                            <p:childTnLst>
                              <p:par>
                                <p:cTn id="24" presetID="1" presetClass="exit" presetSubtype="0" fill="hold" grpId="1" nodeType="afterEffect">
                                  <p:stCondLst>
                                    <p:cond delay="2000"/>
                                  </p:stCondLst>
                                  <p:childTnLst>
                                    <p:set>
                                      <p:cBhvr>
                                        <p:cTn id="25"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10" grpId="0"/>
      <p:bldP spid="10" grpId="1"/>
      <p:bldP spid="12" grpId="0"/>
      <p:bldP spid="12" grpId="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p:cNvSpPr>
          <p:nvPr/>
        </p:nvSpPr>
        <p:spPr>
          <a:xfrm>
            <a:off x="2265704" y="2667000"/>
            <a:ext cx="4612609" cy="923330"/>
          </a:xfrm>
          <a:prstGeom prst="rect">
            <a:avLst/>
          </a:prstGeom>
          <a:noFill/>
          <a:ln w="6350" cap="rnd">
            <a:noFill/>
          </a:ln>
        </p:spPr>
        <p:txBody>
          <a:bodyPr vert="horz" wrap="none" lIns="91440" tIns="45720" rIns="91440" bIns="45720" anchor="b" anchorCtr="0">
            <a:sp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stStyle>
          <a:p>
            <a:pPr algn="ctr"/>
            <a:r>
              <a:rPr lang="en-US" sz="5400" b="1"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Start Writing!</a:t>
            </a:r>
            <a:endParaRPr lang="en-US" sz="5400" b="1"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Action Button: Home 5">
            <a:hlinkClick r:id="" action="ppaction://hlinkshowjump?jump=firstslide" highlightClick="1"/>
          </p:cNvPr>
          <p:cNvSpPr/>
          <p:nvPr/>
        </p:nvSpPr>
        <p:spPr>
          <a:xfrm>
            <a:off x="4000508" y="5105400"/>
            <a:ext cx="1143000" cy="969266"/>
          </a:xfrm>
          <a:prstGeom prst="actionButtonHom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810008" y="6400800"/>
            <a:ext cx="1524000" cy="369332"/>
          </a:xfrm>
          <a:prstGeom prst="rect">
            <a:avLst/>
          </a:prstGeom>
          <a:noFill/>
        </p:spPr>
        <p:txBody>
          <a:bodyPr wrap="square" rtlCol="0">
            <a:spAutoFit/>
          </a:bodyPr>
          <a:lstStyle/>
          <a:p>
            <a:r>
              <a:rPr lang="en-US" dirty="0" smtClean="0">
                <a:hlinkClick r:id="rId2" action="ppaction://hlinksldjump"/>
              </a:rPr>
              <a:t>Bibliography</a:t>
            </a:r>
            <a:endParaRPr lang="en-US" dirty="0"/>
          </a:p>
        </p:txBody>
      </p:sp>
    </p:spTree>
    <p:extLst>
      <p:ext uri="{BB962C8B-B14F-4D97-AF65-F5344CB8AC3E}">
        <p14:creationId xmlns:p14="http://schemas.microsoft.com/office/powerpoint/2010/main" val="3313581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24000"/>
            <a:ext cx="8077200" cy="4572000"/>
          </a:xfrm>
        </p:spPr>
        <p:txBody>
          <a:bodyPr/>
          <a:lstStyle/>
          <a:p>
            <a:r>
              <a:rPr lang="en-US" dirty="0" smtClean="0"/>
              <a:t>Friendly letter picture from </a:t>
            </a:r>
            <a:r>
              <a:rPr lang="en-US" dirty="0"/>
              <a:t>G</a:t>
            </a:r>
            <a:r>
              <a:rPr lang="en-US" dirty="0" smtClean="0"/>
              <a:t>oogle Images and was resized in Photoshop.</a:t>
            </a:r>
          </a:p>
          <a:p>
            <a:r>
              <a:rPr lang="en-US" dirty="0" smtClean="0"/>
              <a:t>Stick figure with the five part of a friendly letter is original clip art by Rachael Forester.</a:t>
            </a:r>
          </a:p>
          <a:p>
            <a:r>
              <a:rPr lang="en-US" dirty="0" smtClean="0"/>
              <a:t>All other photos were from clipart through PowerPoint.</a:t>
            </a:r>
          </a:p>
          <a:p>
            <a:r>
              <a:rPr lang="en-US" dirty="0" smtClean="0"/>
              <a:t>Friendly Letter Song is by Beth Pergola.</a:t>
            </a:r>
          </a:p>
          <a:p>
            <a:r>
              <a:rPr lang="en-US" dirty="0" smtClean="0"/>
              <a:t>Pen Pal audio is an original edited clip by Rachael Forester.</a:t>
            </a:r>
            <a:endParaRPr lang="en-US" dirty="0"/>
          </a:p>
        </p:txBody>
      </p:sp>
      <p:sp>
        <p:nvSpPr>
          <p:cNvPr id="5" name="Title 4"/>
          <p:cNvSpPr txBox="1">
            <a:spLocks/>
          </p:cNvSpPr>
          <p:nvPr/>
        </p:nvSpPr>
        <p:spPr>
          <a:xfrm>
            <a:off x="2366050" y="448270"/>
            <a:ext cx="4411913" cy="923330"/>
          </a:xfrm>
          <a:prstGeom prst="rect">
            <a:avLst/>
          </a:prstGeom>
          <a:noFill/>
          <a:ln w="6350" cap="rnd">
            <a:noFill/>
          </a:ln>
        </p:spPr>
        <p:txBody>
          <a:bodyPr vert="horz" wrap="none" lIns="91440" tIns="45720" rIns="91440" bIns="45720" anchor="b" anchorCtr="0">
            <a:sp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stStyle>
          <a:p>
            <a:pPr algn="ctr"/>
            <a:r>
              <a:rPr lang="en-US" sz="5400" b="1"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Bibliography</a:t>
            </a:r>
            <a:endParaRPr lang="en-US" sz="5400" b="1"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Action Button: Home 5">
            <a:hlinkClick r:id="" action="ppaction://hlinkshowjump?jump=firstslide" highlightClick="1"/>
          </p:cNvPr>
          <p:cNvSpPr/>
          <p:nvPr/>
        </p:nvSpPr>
        <p:spPr>
          <a:xfrm>
            <a:off x="4000508" y="5590033"/>
            <a:ext cx="1143000" cy="969266"/>
          </a:xfrm>
          <a:prstGeom prst="actionButtonHom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18462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943100" y="1524000"/>
            <a:ext cx="5257800" cy="3859893"/>
          </a:xfrm>
        </p:spPr>
      </p:pic>
      <p:sp>
        <p:nvSpPr>
          <p:cNvPr id="5" name="Rectangle 4"/>
          <p:cNvSpPr/>
          <p:nvPr/>
        </p:nvSpPr>
        <p:spPr>
          <a:xfrm>
            <a:off x="533400" y="249382"/>
            <a:ext cx="8077200" cy="830997"/>
          </a:xfrm>
          <a:prstGeom prst="rect">
            <a:avLst/>
          </a:prstGeom>
        </p:spPr>
        <p:txBody>
          <a:bodyPr wrap="square">
            <a:spAutoFit/>
          </a:bodyPr>
          <a:lstStyle/>
          <a:p>
            <a:r>
              <a:rPr lang="en-US" sz="4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What Should it Look Like?</a:t>
            </a:r>
            <a:endParaRPr lang="en-US" sz="4800" dirty="0"/>
          </a:p>
        </p:txBody>
      </p:sp>
      <p:sp>
        <p:nvSpPr>
          <p:cNvPr id="7" name="Action Button: Home 6">
            <a:hlinkClick r:id="" action="ppaction://hlinkshowjump?jump=firstslide" highlightClick="1"/>
          </p:cNvPr>
          <p:cNvSpPr/>
          <p:nvPr/>
        </p:nvSpPr>
        <p:spPr>
          <a:xfrm>
            <a:off x="8077200" y="5791200"/>
            <a:ext cx="762000" cy="6858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ction Button: Back or Previous 7">
            <a:hlinkClick r:id="" action="ppaction://hlinkshowjump?jump=lastslideviewed" highlightClick="1"/>
          </p:cNvPr>
          <p:cNvSpPr/>
          <p:nvPr/>
        </p:nvSpPr>
        <p:spPr>
          <a:xfrm>
            <a:off x="181429" y="2743200"/>
            <a:ext cx="990600" cy="1066800"/>
          </a:xfrm>
          <a:prstGeom prst="actionButtonBackPreviou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834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70610" y="1731818"/>
            <a:ext cx="8229600" cy="2743200"/>
          </a:xfrm>
        </p:spPr>
        <p:txBody>
          <a:bodyPr>
            <a:normAutofit fontScale="92500"/>
          </a:bodyPr>
          <a:lstStyle/>
          <a:p>
            <a:pPr marL="0" indent="0">
              <a:buNone/>
            </a:pPr>
            <a:r>
              <a:rPr lang="en-US" dirty="0" smtClean="0"/>
              <a:t>A </a:t>
            </a:r>
            <a:r>
              <a:rPr lang="en-US" dirty="0"/>
              <a:t>friendly letter (note) is written to share news about yourself and to ask/answer questions to get to know someone better</a:t>
            </a:r>
          </a:p>
          <a:p>
            <a:pPr marL="0" indent="0">
              <a:buNone/>
            </a:pPr>
            <a:endParaRPr lang="en-US" dirty="0" smtClean="0"/>
          </a:p>
          <a:p>
            <a:pPr marL="0" indent="0">
              <a:buNone/>
            </a:pPr>
            <a:r>
              <a:rPr lang="en-US" dirty="0"/>
              <a:t>There are five different parts to a friendly letter. Click the links below to navigate and learn</a:t>
            </a:r>
            <a:r>
              <a:rPr lang="en-US" dirty="0" smtClean="0"/>
              <a:t>. Go back to the home page after reviewing, or continue pressing the right arrow.</a:t>
            </a:r>
            <a:endParaRPr lang="en-US" dirty="0"/>
          </a:p>
          <a:p>
            <a:pPr marL="0" indent="0">
              <a:buNone/>
            </a:pPr>
            <a:endParaRPr lang="en-US" dirty="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endParaRPr lang="en-US" dirty="0"/>
          </a:p>
          <a:p>
            <a:endParaRPr lang="en-US" dirty="0"/>
          </a:p>
        </p:txBody>
      </p:sp>
      <p:sp>
        <p:nvSpPr>
          <p:cNvPr id="6" name="Rectangle 5"/>
          <p:cNvSpPr/>
          <p:nvPr/>
        </p:nvSpPr>
        <p:spPr>
          <a:xfrm>
            <a:off x="312778" y="533400"/>
            <a:ext cx="8449172"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What is a Friendly Letter?</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nvGrpSpPr>
          <p:cNvPr id="36" name="Group 35"/>
          <p:cNvGrpSpPr/>
          <p:nvPr/>
        </p:nvGrpSpPr>
        <p:grpSpPr>
          <a:xfrm>
            <a:off x="3383107" y="4294909"/>
            <a:ext cx="2908589" cy="2459638"/>
            <a:chOff x="5572125" y="4114800"/>
            <a:chExt cx="2908589" cy="2459638"/>
          </a:xfrm>
        </p:grpSpPr>
        <p:sp>
          <p:nvSpPr>
            <p:cNvPr id="9" name="Smiley Face 8"/>
            <p:cNvSpPr/>
            <p:nvPr/>
          </p:nvSpPr>
          <p:spPr>
            <a:xfrm>
              <a:off x="6248400" y="4114800"/>
              <a:ext cx="838200" cy="685800"/>
            </a:xfrm>
            <a:prstGeom prst="smileyFace">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a:stCxn id="9" idx="4"/>
            </p:cNvCxnSpPr>
            <p:nvPr/>
          </p:nvCxnSpPr>
          <p:spPr>
            <a:xfrm>
              <a:off x="6667500" y="4800600"/>
              <a:ext cx="0" cy="1143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6248400" y="5943600"/>
              <a:ext cx="419100" cy="381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flipH="1">
              <a:off x="6655378" y="5974773"/>
              <a:ext cx="419100" cy="381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55428" y="6367896"/>
              <a:ext cx="152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096000" y="6324600"/>
              <a:ext cx="152400" cy="190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674428" y="5181600"/>
              <a:ext cx="381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267450" y="5181600"/>
              <a:ext cx="381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055428" y="4294909"/>
              <a:ext cx="1326572" cy="381000"/>
            </a:xfrm>
            <a:prstGeom prst="rect">
              <a:avLst/>
            </a:prstGeom>
            <a:noFill/>
          </p:spPr>
          <p:txBody>
            <a:bodyPr wrap="square" rtlCol="0">
              <a:spAutoFit/>
            </a:bodyPr>
            <a:lstStyle/>
            <a:p>
              <a:r>
                <a:rPr lang="en-US" dirty="0" smtClean="0">
                  <a:hlinkClick r:id="rId2" action="ppaction://hlinksldjump"/>
                </a:rPr>
                <a:t>Heading</a:t>
              </a:r>
              <a:endParaRPr lang="en-US" dirty="0"/>
            </a:p>
          </p:txBody>
        </p:sp>
        <p:sp>
          <p:nvSpPr>
            <p:cNvPr id="27" name="TextBox 26"/>
            <p:cNvSpPr txBox="1"/>
            <p:nvPr/>
          </p:nvSpPr>
          <p:spPr>
            <a:xfrm>
              <a:off x="5572125" y="4812268"/>
              <a:ext cx="1047750" cy="369332"/>
            </a:xfrm>
            <a:prstGeom prst="rect">
              <a:avLst/>
            </a:prstGeom>
            <a:noFill/>
          </p:spPr>
          <p:txBody>
            <a:bodyPr wrap="square" rtlCol="0">
              <a:spAutoFit/>
            </a:bodyPr>
            <a:lstStyle/>
            <a:p>
              <a:r>
                <a:rPr lang="en-US" dirty="0" smtClean="0">
                  <a:hlinkClick r:id="rId3" action="ppaction://hlinksldjump"/>
                </a:rPr>
                <a:t>Greeting</a:t>
              </a:r>
              <a:endParaRPr lang="en-US" dirty="0"/>
            </a:p>
          </p:txBody>
        </p:sp>
        <p:sp>
          <p:nvSpPr>
            <p:cNvPr id="28" name="TextBox 27"/>
            <p:cNvSpPr txBox="1"/>
            <p:nvPr/>
          </p:nvSpPr>
          <p:spPr>
            <a:xfrm>
              <a:off x="6674428" y="5372100"/>
              <a:ext cx="1174172" cy="369332"/>
            </a:xfrm>
            <a:prstGeom prst="rect">
              <a:avLst/>
            </a:prstGeom>
            <a:noFill/>
          </p:spPr>
          <p:txBody>
            <a:bodyPr wrap="square" rtlCol="0">
              <a:spAutoFit/>
            </a:bodyPr>
            <a:lstStyle/>
            <a:p>
              <a:r>
                <a:rPr lang="en-US" dirty="0" smtClean="0">
                  <a:hlinkClick r:id="rId4" action="ppaction://hlinksldjump"/>
                </a:rPr>
                <a:t>Body</a:t>
              </a:r>
              <a:endParaRPr lang="en-US" dirty="0"/>
            </a:p>
          </p:txBody>
        </p:sp>
        <p:sp>
          <p:nvSpPr>
            <p:cNvPr id="29" name="TextBox 28"/>
            <p:cNvSpPr txBox="1"/>
            <p:nvPr/>
          </p:nvSpPr>
          <p:spPr>
            <a:xfrm>
              <a:off x="5572125" y="5850906"/>
              <a:ext cx="1047750" cy="369332"/>
            </a:xfrm>
            <a:prstGeom prst="rect">
              <a:avLst/>
            </a:prstGeom>
            <a:noFill/>
          </p:spPr>
          <p:txBody>
            <a:bodyPr wrap="square" rtlCol="0">
              <a:spAutoFit/>
            </a:bodyPr>
            <a:lstStyle/>
            <a:p>
              <a:r>
                <a:rPr lang="en-US" dirty="0" smtClean="0">
                  <a:hlinkClick r:id="rId5" action="ppaction://hlinksldjump"/>
                </a:rPr>
                <a:t>Closing</a:t>
              </a:r>
              <a:endParaRPr lang="en-US" dirty="0"/>
            </a:p>
          </p:txBody>
        </p:sp>
        <p:sp>
          <p:nvSpPr>
            <p:cNvPr id="30" name="TextBox 29">
              <a:hlinkClick r:id="rId6" action="ppaction://hlinksldjump"/>
            </p:cNvPr>
            <p:cNvSpPr txBox="1"/>
            <p:nvPr/>
          </p:nvSpPr>
          <p:spPr>
            <a:xfrm>
              <a:off x="7207828" y="6205106"/>
              <a:ext cx="1272886" cy="369332"/>
            </a:xfrm>
            <a:prstGeom prst="rect">
              <a:avLst/>
            </a:prstGeom>
            <a:noFill/>
          </p:spPr>
          <p:txBody>
            <a:bodyPr wrap="square" rtlCol="0">
              <a:spAutoFit/>
            </a:bodyPr>
            <a:lstStyle/>
            <a:p>
              <a:r>
                <a:rPr lang="en-US" dirty="0" smtClean="0">
                  <a:hlinkClick r:id="rId6" action="ppaction://hlinksldjump"/>
                </a:rPr>
                <a:t>Signature</a:t>
              </a:r>
              <a:endParaRPr lang="en-US" dirty="0"/>
            </a:p>
          </p:txBody>
        </p:sp>
      </p:grpSp>
      <p:sp>
        <p:nvSpPr>
          <p:cNvPr id="37" name="Action Button: Home 36">
            <a:hlinkClick r:id="" action="ppaction://hlinkshowjump?jump=firstslide" highlightClick="1"/>
          </p:cNvPr>
          <p:cNvSpPr/>
          <p:nvPr/>
        </p:nvSpPr>
        <p:spPr>
          <a:xfrm>
            <a:off x="235528" y="4225180"/>
            <a:ext cx="685800" cy="630837"/>
          </a:xfrm>
          <a:prstGeom prst="actionButtonHom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ction Button: Forward or Next 38">
            <a:hlinkClick r:id="rId2" action="ppaction://hlinksldjump" highlightClick="1"/>
          </p:cNvPr>
          <p:cNvSpPr/>
          <p:nvPr/>
        </p:nvSpPr>
        <p:spPr>
          <a:xfrm>
            <a:off x="8229600" y="4195102"/>
            <a:ext cx="685800" cy="6609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10222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1000" y="1524000"/>
            <a:ext cx="8534400" cy="1143000"/>
          </a:xfrm>
        </p:spPr>
        <p:txBody>
          <a:bodyPr/>
          <a:lstStyle/>
          <a:p>
            <a:pPr marL="0" indent="0">
              <a:buNone/>
            </a:pPr>
            <a:r>
              <a:rPr lang="en-US" dirty="0" smtClean="0"/>
              <a:t>The heading is where you write the address you are writing from and the date you are writing the letter.</a:t>
            </a:r>
          </a:p>
          <a:p>
            <a:pPr marL="0" indent="0">
              <a:buNone/>
            </a:pPr>
            <a:endParaRPr lang="en-US" dirty="0"/>
          </a:p>
        </p:txBody>
      </p:sp>
      <p:sp>
        <p:nvSpPr>
          <p:cNvPr id="4" name="Content Placeholder 3"/>
          <p:cNvSpPr>
            <a:spLocks noGrp="1"/>
          </p:cNvSpPr>
          <p:nvPr>
            <p:ph sz="half" idx="2"/>
          </p:nvPr>
        </p:nvSpPr>
        <p:spPr>
          <a:xfrm>
            <a:off x="3088774" y="2743200"/>
            <a:ext cx="2895600" cy="2057400"/>
          </a:xfrm>
        </p:spPr>
        <p:txBody>
          <a:bodyPr/>
          <a:lstStyle/>
          <a:p>
            <a:pPr marL="0" indent="0">
              <a:buNone/>
            </a:pPr>
            <a:r>
              <a:rPr lang="en-US" dirty="0" smtClean="0">
                <a:solidFill>
                  <a:schemeClr val="bg1"/>
                </a:solidFill>
              </a:rPr>
              <a:t>Rachael Forester</a:t>
            </a:r>
          </a:p>
          <a:p>
            <a:pPr marL="0" indent="0">
              <a:buNone/>
            </a:pPr>
            <a:r>
              <a:rPr lang="en-US" dirty="0" smtClean="0">
                <a:solidFill>
                  <a:schemeClr val="bg1"/>
                </a:solidFill>
              </a:rPr>
              <a:t>36 Graham Ave</a:t>
            </a:r>
          </a:p>
          <a:p>
            <a:pPr marL="0" indent="0">
              <a:buNone/>
            </a:pPr>
            <a:r>
              <a:rPr lang="en-US" dirty="0" smtClean="0">
                <a:solidFill>
                  <a:schemeClr val="bg1"/>
                </a:solidFill>
              </a:rPr>
              <a:t>Cortland, NY 13045</a:t>
            </a:r>
          </a:p>
          <a:p>
            <a:pPr marL="0" indent="0">
              <a:buNone/>
            </a:pPr>
            <a:r>
              <a:rPr lang="en-US" dirty="0" smtClean="0">
                <a:solidFill>
                  <a:schemeClr val="bg1"/>
                </a:solidFill>
              </a:rPr>
              <a:t>November 1, 2012</a:t>
            </a:r>
            <a:endParaRPr lang="en-US" dirty="0">
              <a:solidFill>
                <a:schemeClr val="bg1"/>
              </a:solidFill>
            </a:endParaRPr>
          </a:p>
        </p:txBody>
      </p:sp>
      <p:sp>
        <p:nvSpPr>
          <p:cNvPr id="5" name="Rectangle 4"/>
          <p:cNvSpPr/>
          <p:nvPr/>
        </p:nvSpPr>
        <p:spPr>
          <a:xfrm>
            <a:off x="3088774" y="457200"/>
            <a:ext cx="296645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Heading</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TextBox 5"/>
          <p:cNvSpPr txBox="1"/>
          <p:nvPr/>
        </p:nvSpPr>
        <p:spPr>
          <a:xfrm>
            <a:off x="1790701" y="5218791"/>
            <a:ext cx="5562600" cy="369332"/>
          </a:xfrm>
          <a:prstGeom prst="rect">
            <a:avLst/>
          </a:prstGeom>
          <a:noFill/>
        </p:spPr>
        <p:txBody>
          <a:bodyPr wrap="square" rtlCol="0">
            <a:spAutoFit/>
          </a:bodyPr>
          <a:lstStyle/>
          <a:p>
            <a:r>
              <a:rPr lang="en-US" dirty="0" smtClean="0"/>
              <a:t>The heading goes on the top right corner of your letter.</a:t>
            </a:r>
            <a:endParaRPr lang="en-US" dirty="0"/>
          </a:p>
        </p:txBody>
      </p:sp>
      <p:sp>
        <p:nvSpPr>
          <p:cNvPr id="10" name="Action Button: Custom 9">
            <a:hlinkClick r:id="rId2" action="ppaction://hlinksldjump" highlightClick="1"/>
          </p:cNvPr>
          <p:cNvSpPr/>
          <p:nvPr/>
        </p:nvSpPr>
        <p:spPr>
          <a:xfrm>
            <a:off x="3657601" y="5704114"/>
            <a:ext cx="1828800" cy="914400"/>
          </a:xfrm>
          <a:prstGeom prst="actionButtonBlank">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smtClean="0">
                <a:hlinkClick r:id="rId2" action="ppaction://hlinksldjump"/>
              </a:rPr>
              <a:t>Click to see where the heading belongs</a:t>
            </a:r>
            <a:endParaRPr lang="en-US" dirty="0"/>
          </a:p>
        </p:txBody>
      </p:sp>
      <p:sp>
        <p:nvSpPr>
          <p:cNvPr id="11" name="Action Button: Back or Previous 10">
            <a:hlinkClick r:id="rId3" action="ppaction://hlinksldjump" highlightClick="1"/>
          </p:cNvPr>
          <p:cNvSpPr/>
          <p:nvPr/>
        </p:nvSpPr>
        <p:spPr>
          <a:xfrm>
            <a:off x="304800" y="3124200"/>
            <a:ext cx="838200" cy="99060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Forward or Next 11">
            <a:hlinkClick r:id="rId4" action="ppaction://hlinksldjump" highlightClick="1"/>
          </p:cNvPr>
          <p:cNvSpPr/>
          <p:nvPr/>
        </p:nvSpPr>
        <p:spPr>
          <a:xfrm>
            <a:off x="8001000" y="3138714"/>
            <a:ext cx="838200" cy="9906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ction Button: Home 12">
            <a:hlinkClick r:id="" action="ppaction://hlinkshowjump?jump=firstslide" highlightClick="1"/>
          </p:cNvPr>
          <p:cNvSpPr/>
          <p:nvPr/>
        </p:nvSpPr>
        <p:spPr>
          <a:xfrm>
            <a:off x="235528" y="5998563"/>
            <a:ext cx="685800" cy="630837"/>
          </a:xfrm>
          <a:prstGeom prst="actionButtonHom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67348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98300" y="1524000"/>
            <a:ext cx="4495800" cy="4572000"/>
          </a:xfrm>
        </p:spPr>
        <p:txBody>
          <a:bodyPr/>
          <a:lstStyle/>
          <a:p>
            <a:r>
              <a:rPr lang="en-US" dirty="0" smtClean="0"/>
              <a:t>The greeting is where you say hello to who you are writing to. Remember to always use a comma after the greeting.</a:t>
            </a:r>
          </a:p>
          <a:p>
            <a:endParaRPr lang="en-US" dirty="0"/>
          </a:p>
          <a:p>
            <a:pPr marL="0" indent="0" algn="ctr">
              <a:buNone/>
            </a:pPr>
            <a:r>
              <a:rPr lang="en-US" dirty="0" smtClean="0">
                <a:solidFill>
                  <a:schemeClr val="bg1"/>
                </a:solidFill>
              </a:rPr>
              <a:t>Hello Amy,</a:t>
            </a:r>
          </a:p>
          <a:p>
            <a:pPr marL="0" indent="0" algn="ctr">
              <a:buNone/>
            </a:pPr>
            <a:r>
              <a:rPr lang="en-US" dirty="0" smtClean="0">
                <a:solidFill>
                  <a:schemeClr val="bg1"/>
                </a:solidFill>
              </a:rPr>
              <a:t>Dear Todd,</a:t>
            </a:r>
          </a:p>
          <a:p>
            <a:pPr marL="0" indent="0" algn="ctr">
              <a:buNone/>
            </a:pPr>
            <a:r>
              <a:rPr lang="en-US" dirty="0" smtClean="0">
                <a:solidFill>
                  <a:schemeClr val="bg1"/>
                </a:solidFill>
              </a:rPr>
              <a:t>Greetings Susie,</a:t>
            </a:r>
            <a:endParaRPr lang="en-US" dirty="0">
              <a:solidFill>
                <a:schemeClr val="bg1"/>
              </a:solidFill>
            </a:endParaRPr>
          </a:p>
        </p:txBody>
      </p:sp>
      <p:sp>
        <p:nvSpPr>
          <p:cNvPr id="5" name="Rectangle 4"/>
          <p:cNvSpPr/>
          <p:nvPr/>
        </p:nvSpPr>
        <p:spPr>
          <a:xfrm>
            <a:off x="3046200" y="381000"/>
            <a:ext cx="3051605"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Greeting</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026" name="Picture 2" descr="C:\Users\Rachael\AppData\Local\Microsoft\Windows\Temporary Internet Files\Content.IE5\TRKOWEDO\MC900442022[1].wmf"/>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562600" y="1524000"/>
            <a:ext cx="2439194" cy="2020343"/>
          </a:xfrm>
          <a:prstGeom prst="rect">
            <a:avLst/>
          </a:prstGeom>
          <a:noFill/>
          <a:extLst>
            <a:ext uri="{909E8E84-426E-40DD-AFC4-6F175D3DCCD1}">
              <a14:hiddenFill xmlns:a14="http://schemas.microsoft.com/office/drawing/2010/main">
                <a:solidFill>
                  <a:srgbClr val="FFFFFF"/>
                </a:solidFill>
              </a14:hiddenFill>
            </a:ext>
          </a:extLst>
        </p:spPr>
      </p:pic>
      <p:sp>
        <p:nvSpPr>
          <p:cNvPr id="7" name="Action Button: Custom 6">
            <a:hlinkClick r:id="rId3" action="ppaction://hlinksldjump" highlightClick="1"/>
          </p:cNvPr>
          <p:cNvSpPr/>
          <p:nvPr/>
        </p:nvSpPr>
        <p:spPr>
          <a:xfrm>
            <a:off x="5867400" y="4419600"/>
            <a:ext cx="1828800" cy="914400"/>
          </a:xfrm>
          <a:prstGeom prst="actionButtonBlank">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smtClean="0">
                <a:hlinkClick r:id="rId3" action="ppaction://hlinksldjump"/>
              </a:rPr>
              <a:t>Click to see where the greeting belongs</a:t>
            </a:r>
            <a:endParaRPr lang="en-US" dirty="0"/>
          </a:p>
        </p:txBody>
      </p:sp>
      <p:sp>
        <p:nvSpPr>
          <p:cNvPr id="8" name="Action Button: Back or Previous 7">
            <a:hlinkClick r:id="rId4" action="ppaction://hlinksldjump" highlightClick="1"/>
          </p:cNvPr>
          <p:cNvSpPr/>
          <p:nvPr/>
        </p:nvSpPr>
        <p:spPr>
          <a:xfrm>
            <a:off x="152400" y="3124200"/>
            <a:ext cx="838200" cy="99060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Button: Forward or Next 8">
            <a:hlinkClick r:id="rId5" action="ppaction://hlinksldjump" highlightClick="1"/>
          </p:cNvPr>
          <p:cNvSpPr/>
          <p:nvPr/>
        </p:nvSpPr>
        <p:spPr>
          <a:xfrm>
            <a:off x="8153400" y="3124200"/>
            <a:ext cx="838200" cy="9906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Home 9">
            <a:hlinkClick r:id="" action="ppaction://hlinkshowjump?jump=firstslide" highlightClick="1"/>
          </p:cNvPr>
          <p:cNvSpPr/>
          <p:nvPr/>
        </p:nvSpPr>
        <p:spPr>
          <a:xfrm>
            <a:off x="224642" y="6096000"/>
            <a:ext cx="685800" cy="630837"/>
          </a:xfrm>
          <a:prstGeom prst="actionButtonHom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17079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1553028"/>
            <a:ext cx="8686800" cy="2057400"/>
          </a:xfrm>
        </p:spPr>
        <p:txBody>
          <a:bodyPr>
            <a:normAutofit/>
          </a:bodyPr>
          <a:lstStyle/>
          <a:p>
            <a:pPr marL="0" indent="0">
              <a:buNone/>
            </a:pPr>
            <a:r>
              <a:rPr lang="en-US" dirty="0" smtClean="0"/>
              <a:t>This is the main part of your letter. In the body, you tell why you are writing the letter,  you ask questions, and answer them also.</a:t>
            </a:r>
          </a:p>
          <a:p>
            <a:pPr marL="0" indent="0">
              <a:buNone/>
            </a:pPr>
            <a:endParaRPr lang="en-US" dirty="0" smtClean="0">
              <a:solidFill>
                <a:schemeClr val="bg1"/>
              </a:solidFill>
            </a:endParaRPr>
          </a:p>
        </p:txBody>
      </p:sp>
      <p:sp>
        <p:nvSpPr>
          <p:cNvPr id="5" name="Rectangle 4"/>
          <p:cNvSpPr/>
          <p:nvPr/>
        </p:nvSpPr>
        <p:spPr>
          <a:xfrm>
            <a:off x="3654281" y="381000"/>
            <a:ext cx="1835439" cy="923330"/>
          </a:xfrm>
          <a:prstGeom prst="rect">
            <a:avLst/>
          </a:prstGeom>
        </p:spPr>
        <p:txBody>
          <a:bodyPr wrap="none">
            <a:spAutoFit/>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Body</a:t>
            </a:r>
            <a:endPar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TextBox 5"/>
          <p:cNvSpPr txBox="1"/>
          <p:nvPr/>
        </p:nvSpPr>
        <p:spPr>
          <a:xfrm>
            <a:off x="990600" y="3142343"/>
            <a:ext cx="7166429" cy="1477328"/>
          </a:xfrm>
          <a:prstGeom prst="rect">
            <a:avLst/>
          </a:prstGeom>
          <a:noFill/>
        </p:spPr>
        <p:txBody>
          <a:bodyPr wrap="square" rtlCol="0">
            <a:spAutoFit/>
          </a:bodyPr>
          <a:lstStyle/>
          <a:p>
            <a:r>
              <a:rPr lang="en-US" dirty="0" smtClean="0"/>
              <a:t>	</a:t>
            </a:r>
            <a:r>
              <a:rPr lang="en-US" dirty="0" smtClean="0">
                <a:solidFill>
                  <a:schemeClr val="bg1"/>
                </a:solidFill>
              </a:rPr>
              <a:t>I am writing this letter to see how your vacation was. What types of things did you do in California? How long were you there for? Did you drive or take an airplane? I’ve always wanted to go to a different state</a:t>
            </a:r>
            <a:r>
              <a:rPr lang="en-US" dirty="0">
                <a:solidFill>
                  <a:schemeClr val="bg1"/>
                </a:solidFill>
              </a:rPr>
              <a:t>,</a:t>
            </a:r>
            <a:r>
              <a:rPr lang="en-US" dirty="0" smtClean="0">
                <a:solidFill>
                  <a:schemeClr val="bg1"/>
                </a:solidFill>
              </a:rPr>
              <a:t> so I can’t wait to hear all about it. Write back soon!</a:t>
            </a:r>
          </a:p>
          <a:p>
            <a:r>
              <a:rPr lang="en-US" dirty="0"/>
              <a:t>	</a:t>
            </a:r>
          </a:p>
        </p:txBody>
      </p:sp>
      <p:sp>
        <p:nvSpPr>
          <p:cNvPr id="8" name="Action Button: Forward or Next 7">
            <a:hlinkClick r:id="rId3" action="ppaction://hlinksldjump" highlightClick="1"/>
          </p:cNvPr>
          <p:cNvSpPr/>
          <p:nvPr/>
        </p:nvSpPr>
        <p:spPr>
          <a:xfrm>
            <a:off x="8157029" y="2890407"/>
            <a:ext cx="838200" cy="9906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85800" y="5560367"/>
            <a:ext cx="5486400" cy="461665"/>
          </a:xfrm>
          <a:prstGeom prst="rect">
            <a:avLst/>
          </a:prstGeom>
          <a:noFill/>
        </p:spPr>
        <p:txBody>
          <a:bodyPr wrap="square" rtlCol="0">
            <a:spAutoFit/>
          </a:bodyPr>
          <a:lstStyle/>
          <a:p>
            <a:r>
              <a:rPr lang="en-US" sz="2400" b="1" dirty="0" smtClean="0">
                <a:solidFill>
                  <a:schemeClr val="bg1"/>
                </a:solidFill>
              </a:rPr>
              <a:t>The body comes after the greeting.</a:t>
            </a:r>
            <a:endParaRPr lang="en-US" sz="2400" b="1" dirty="0">
              <a:solidFill>
                <a:schemeClr val="bg1"/>
              </a:solidFill>
            </a:endParaRPr>
          </a:p>
        </p:txBody>
      </p:sp>
      <p:sp>
        <p:nvSpPr>
          <p:cNvPr id="10" name="Action Button: Custom 9">
            <a:hlinkClick r:id="rId4" action="ppaction://hlinksldjump" highlightClick="1"/>
          </p:cNvPr>
          <p:cNvSpPr/>
          <p:nvPr/>
        </p:nvSpPr>
        <p:spPr>
          <a:xfrm>
            <a:off x="6172200" y="5334000"/>
            <a:ext cx="1828800" cy="914400"/>
          </a:xfrm>
          <a:prstGeom prst="actionButtonBlank">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smtClean="0">
                <a:hlinkClick r:id="rId4" action="ppaction://hlinksldjump"/>
              </a:rPr>
              <a:t>Click to see where the body belongs</a:t>
            </a:r>
            <a:endParaRPr lang="en-US" dirty="0"/>
          </a:p>
        </p:txBody>
      </p:sp>
      <p:sp>
        <p:nvSpPr>
          <p:cNvPr id="11" name="Action Button: Back or Previous 10">
            <a:hlinkClick r:id="rId5" action="ppaction://hlinksldjump" highlightClick="1"/>
          </p:cNvPr>
          <p:cNvSpPr/>
          <p:nvPr/>
        </p:nvSpPr>
        <p:spPr>
          <a:xfrm>
            <a:off x="152400" y="2890407"/>
            <a:ext cx="838200" cy="99060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Home 11">
            <a:hlinkClick r:id="" action="ppaction://hlinkshowjump?jump=firstslide" highlightClick="1"/>
          </p:cNvPr>
          <p:cNvSpPr/>
          <p:nvPr/>
        </p:nvSpPr>
        <p:spPr>
          <a:xfrm>
            <a:off x="235528" y="6022032"/>
            <a:ext cx="685800" cy="630837"/>
          </a:xfrm>
          <a:prstGeom prst="actionButtonHom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33201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90600" y="1447800"/>
            <a:ext cx="4059936" cy="4572000"/>
          </a:xfrm>
        </p:spPr>
        <p:txBody>
          <a:bodyPr/>
          <a:lstStyle/>
          <a:p>
            <a:pPr marL="0" indent="0">
              <a:buNone/>
            </a:pPr>
            <a:r>
              <a:rPr lang="en-US" dirty="0" smtClean="0"/>
              <a:t>The closing is the part where you say goodbye to whoever you are writing to. You always need a comma after.</a:t>
            </a:r>
          </a:p>
          <a:p>
            <a:pPr marL="0" indent="0">
              <a:buNone/>
            </a:pPr>
            <a:endParaRPr lang="en-US" dirty="0"/>
          </a:p>
        </p:txBody>
      </p:sp>
      <p:sp>
        <p:nvSpPr>
          <p:cNvPr id="5" name="Rectangle 4"/>
          <p:cNvSpPr/>
          <p:nvPr/>
        </p:nvSpPr>
        <p:spPr>
          <a:xfrm>
            <a:off x="3246961" y="381000"/>
            <a:ext cx="2650085"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Closing</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2050" name="Picture 2" descr="C:\Users\Rachael\AppData\Local\Microsoft\Windows\Temporary Internet Files\Content.IE5\TRKOWEDO\MC90043491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55646">
            <a:off x="742591" y="3859326"/>
            <a:ext cx="2974859" cy="228571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105400" y="1801426"/>
            <a:ext cx="3581400" cy="1569660"/>
          </a:xfrm>
          <a:prstGeom prst="rect">
            <a:avLst/>
          </a:prstGeom>
          <a:noFill/>
        </p:spPr>
        <p:txBody>
          <a:bodyPr wrap="square" rtlCol="0">
            <a:spAutoFit/>
          </a:bodyPr>
          <a:lstStyle/>
          <a:p>
            <a:pPr algn="ctr"/>
            <a:r>
              <a:rPr lang="en-US" sz="2400" dirty="0" smtClean="0">
                <a:solidFill>
                  <a:schemeClr val="bg1"/>
                </a:solidFill>
              </a:rPr>
              <a:t>Goodbye,</a:t>
            </a:r>
          </a:p>
          <a:p>
            <a:pPr algn="ctr"/>
            <a:r>
              <a:rPr lang="en-US" sz="2400" dirty="0" smtClean="0">
                <a:solidFill>
                  <a:schemeClr val="bg1"/>
                </a:solidFill>
              </a:rPr>
              <a:t>Sincerely,</a:t>
            </a:r>
          </a:p>
          <a:p>
            <a:pPr algn="ctr"/>
            <a:r>
              <a:rPr lang="en-US" sz="2400" dirty="0" smtClean="0">
                <a:solidFill>
                  <a:schemeClr val="bg1"/>
                </a:solidFill>
              </a:rPr>
              <a:t>Until next time,</a:t>
            </a:r>
          </a:p>
          <a:p>
            <a:pPr algn="ctr"/>
            <a:r>
              <a:rPr lang="en-US" sz="2400" dirty="0" smtClean="0">
                <a:solidFill>
                  <a:schemeClr val="bg1"/>
                </a:solidFill>
              </a:rPr>
              <a:t>Hugs and kisses,</a:t>
            </a:r>
            <a:endParaRPr lang="en-US" sz="2400" dirty="0">
              <a:solidFill>
                <a:schemeClr val="bg1"/>
              </a:solidFill>
            </a:endParaRPr>
          </a:p>
        </p:txBody>
      </p:sp>
      <p:sp>
        <p:nvSpPr>
          <p:cNvPr id="7" name="TextBox 6"/>
          <p:cNvSpPr txBox="1"/>
          <p:nvPr/>
        </p:nvSpPr>
        <p:spPr>
          <a:xfrm>
            <a:off x="1181103" y="3714690"/>
            <a:ext cx="6781800" cy="400110"/>
          </a:xfrm>
          <a:prstGeom prst="rect">
            <a:avLst/>
          </a:prstGeom>
          <a:noFill/>
        </p:spPr>
        <p:txBody>
          <a:bodyPr wrap="square" rtlCol="0">
            <a:spAutoFit/>
          </a:bodyPr>
          <a:lstStyle/>
          <a:p>
            <a:r>
              <a:rPr lang="en-US" sz="2000" dirty="0" smtClean="0">
                <a:solidFill>
                  <a:schemeClr val="bg1"/>
                </a:solidFill>
              </a:rPr>
              <a:t>The closing goes after the body and is at the end of the letter.</a:t>
            </a:r>
            <a:endParaRPr lang="en-US" dirty="0">
              <a:solidFill>
                <a:schemeClr val="bg1"/>
              </a:solidFill>
            </a:endParaRPr>
          </a:p>
        </p:txBody>
      </p:sp>
      <p:sp>
        <p:nvSpPr>
          <p:cNvPr id="10" name="Action Button: Custom 9">
            <a:hlinkClick r:id="rId4" action="ppaction://hlinksldjump" highlightClick="1"/>
          </p:cNvPr>
          <p:cNvSpPr/>
          <p:nvPr/>
        </p:nvSpPr>
        <p:spPr>
          <a:xfrm>
            <a:off x="6317343" y="4898571"/>
            <a:ext cx="1828800" cy="914400"/>
          </a:xfrm>
          <a:prstGeom prst="actionButtonBlank">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smtClean="0">
                <a:hlinkClick r:id="rId4" action="ppaction://hlinksldjump"/>
              </a:rPr>
              <a:t>Click to see where the closing belongs</a:t>
            </a:r>
            <a:endParaRPr lang="en-US" dirty="0"/>
          </a:p>
        </p:txBody>
      </p:sp>
      <p:sp>
        <p:nvSpPr>
          <p:cNvPr id="11" name="Action Button: Back or Previous 10">
            <a:hlinkClick r:id="rId5" action="ppaction://hlinksldjump" highlightClick="1"/>
          </p:cNvPr>
          <p:cNvSpPr/>
          <p:nvPr/>
        </p:nvSpPr>
        <p:spPr>
          <a:xfrm>
            <a:off x="152400" y="3238500"/>
            <a:ext cx="838200" cy="99060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Forward or Next 11">
            <a:hlinkClick r:id="rId6" action="ppaction://hlinksldjump" highlightClick="1"/>
          </p:cNvPr>
          <p:cNvSpPr/>
          <p:nvPr/>
        </p:nvSpPr>
        <p:spPr>
          <a:xfrm>
            <a:off x="8146143" y="3219390"/>
            <a:ext cx="838200" cy="9906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ction Button: Home 12">
            <a:hlinkClick r:id="" action="ppaction://hlinkshowjump?jump=firstslide" highlightClick="1"/>
          </p:cNvPr>
          <p:cNvSpPr/>
          <p:nvPr/>
        </p:nvSpPr>
        <p:spPr>
          <a:xfrm>
            <a:off x="152400" y="6096000"/>
            <a:ext cx="685800" cy="630837"/>
          </a:xfrm>
          <a:prstGeom prst="actionButtonHom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58453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pPr marL="0" indent="0">
              <a:buNone/>
            </a:pPr>
            <a:r>
              <a:rPr lang="en-US" dirty="0" smtClean="0"/>
              <a:t>The signature is where you sign your name. It goes on the line below your closing.  </a:t>
            </a:r>
            <a:endParaRPr lang="en-US" dirty="0"/>
          </a:p>
        </p:txBody>
      </p:sp>
      <p:sp>
        <p:nvSpPr>
          <p:cNvPr id="5" name="Title 4"/>
          <p:cNvSpPr>
            <a:spLocks noGrp="1"/>
          </p:cNvSpPr>
          <p:nvPr>
            <p:ph type="title"/>
          </p:nvPr>
        </p:nvSpPr>
        <p:spPr>
          <a:xfrm>
            <a:off x="2903531" y="448270"/>
            <a:ext cx="333694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Signature</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TextBox 5"/>
          <p:cNvSpPr txBox="1"/>
          <p:nvPr/>
        </p:nvSpPr>
        <p:spPr>
          <a:xfrm rot="20806698">
            <a:off x="2393416" y="2740967"/>
            <a:ext cx="5791200" cy="461665"/>
          </a:xfrm>
          <a:prstGeom prst="rect">
            <a:avLst/>
          </a:prstGeom>
          <a:noFill/>
        </p:spPr>
        <p:txBody>
          <a:bodyPr wrap="square" rtlCol="0">
            <a:spAutoFit/>
          </a:bodyPr>
          <a:lstStyle/>
          <a:p>
            <a:r>
              <a:rPr lang="en-US" sz="2400" dirty="0" smtClean="0">
                <a:solidFill>
                  <a:schemeClr val="bg1"/>
                </a:solidFill>
              </a:rPr>
              <a:t>This is the last part of your friendly letter!</a:t>
            </a:r>
            <a:r>
              <a:rPr lang="en-US" dirty="0" smtClean="0"/>
              <a:t> </a:t>
            </a:r>
            <a:endParaRPr lang="en-US" dirty="0"/>
          </a:p>
        </p:txBody>
      </p:sp>
      <p:pic>
        <p:nvPicPr>
          <p:cNvPr id="3074" name="Picture 2" descr="C:\Users\Rachael\AppData\Local\Microsoft\Windows\Temporary Internet Files\Content.IE5\9ABN6JJP\MP900422237[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3962400"/>
            <a:ext cx="3247060" cy="2427685"/>
          </a:xfrm>
          <a:prstGeom prst="rect">
            <a:avLst/>
          </a:prstGeom>
          <a:noFill/>
          <a:extLst>
            <a:ext uri="{909E8E84-426E-40DD-AFC4-6F175D3DCCD1}">
              <a14:hiddenFill xmlns:a14="http://schemas.microsoft.com/office/drawing/2010/main">
                <a:solidFill>
                  <a:srgbClr val="FFFFFF"/>
                </a:solidFill>
              </a14:hiddenFill>
            </a:ext>
          </a:extLst>
        </p:spPr>
      </p:pic>
      <p:sp>
        <p:nvSpPr>
          <p:cNvPr id="9" name="Action Button: Back or Previous 8">
            <a:hlinkClick r:id="rId3" action="ppaction://hlinksldjump" highlightClick="1"/>
          </p:cNvPr>
          <p:cNvSpPr/>
          <p:nvPr/>
        </p:nvSpPr>
        <p:spPr>
          <a:xfrm>
            <a:off x="127000" y="2968170"/>
            <a:ext cx="838200" cy="99060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Forward or Next 9">
            <a:hlinkClick r:id="rId4" action="ppaction://hlinksldjump" highlightClick="1"/>
          </p:cNvPr>
          <p:cNvSpPr/>
          <p:nvPr/>
        </p:nvSpPr>
        <p:spPr>
          <a:xfrm>
            <a:off x="8160657" y="2971800"/>
            <a:ext cx="838200" cy="9906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Home 10">
            <a:hlinkClick r:id="" action="ppaction://hlinkshowjump?jump=firstslide" highlightClick="1"/>
          </p:cNvPr>
          <p:cNvSpPr/>
          <p:nvPr/>
        </p:nvSpPr>
        <p:spPr>
          <a:xfrm>
            <a:off x="279400" y="6074666"/>
            <a:ext cx="685800" cy="630837"/>
          </a:xfrm>
          <a:prstGeom prst="actionButtonHom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Custom 11">
            <a:hlinkClick r:id="rId5" action="ppaction://hlinksldjump" highlightClick="1"/>
          </p:cNvPr>
          <p:cNvSpPr/>
          <p:nvPr/>
        </p:nvSpPr>
        <p:spPr>
          <a:xfrm>
            <a:off x="6019800" y="4862285"/>
            <a:ext cx="1828800" cy="914400"/>
          </a:xfrm>
          <a:prstGeom prst="actionButtonBlank">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smtClean="0">
                <a:hlinkClick r:id="rId5" action="ppaction://hlinksldjump"/>
              </a:rPr>
              <a:t>Click to see where the closing belongs</a:t>
            </a:r>
            <a:endParaRPr lang="en-US" dirty="0"/>
          </a:p>
        </p:txBody>
      </p:sp>
    </p:spTree>
    <p:extLst>
      <p:ext uri="{BB962C8B-B14F-4D97-AF65-F5344CB8AC3E}">
        <p14:creationId xmlns:p14="http://schemas.microsoft.com/office/powerpoint/2010/main" val="13111309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24000"/>
            <a:ext cx="8458200" cy="990600"/>
          </a:xfrm>
        </p:spPr>
        <p:txBody>
          <a:bodyPr>
            <a:normAutofit fontScale="92500"/>
          </a:bodyPr>
          <a:lstStyle/>
          <a:p>
            <a:pPr marL="0" indent="0">
              <a:buNone/>
            </a:pPr>
            <a:r>
              <a:rPr lang="en-US" dirty="0" smtClean="0"/>
              <a:t>We can write a friendly letter to anyone that we want to learn more about. Click on the pictures below to see some examples.</a:t>
            </a:r>
          </a:p>
          <a:p>
            <a:pPr marL="0" indent="0">
              <a:buNone/>
            </a:pPr>
            <a:endParaRPr lang="en-US" dirty="0" smtClean="0"/>
          </a:p>
          <a:p>
            <a:pPr marL="0" indent="0">
              <a:buNone/>
            </a:pPr>
            <a:endParaRPr lang="en-US" dirty="0" smtClean="0"/>
          </a:p>
          <a:p>
            <a:pPr marL="0" indent="0">
              <a:buNone/>
            </a:pPr>
            <a:endParaRPr lang="en-US" dirty="0" smtClean="0"/>
          </a:p>
        </p:txBody>
      </p:sp>
      <p:sp>
        <p:nvSpPr>
          <p:cNvPr id="5" name="Title 4"/>
          <p:cNvSpPr txBox="1">
            <a:spLocks/>
          </p:cNvSpPr>
          <p:nvPr/>
        </p:nvSpPr>
        <p:spPr>
          <a:xfrm>
            <a:off x="836943" y="448270"/>
            <a:ext cx="7470123" cy="923330"/>
          </a:xfrm>
          <a:prstGeom prst="rect">
            <a:avLst/>
          </a:prstGeom>
          <a:noFill/>
          <a:ln w="6350" cap="rnd">
            <a:noFill/>
          </a:ln>
        </p:spPr>
        <p:txBody>
          <a:bodyPr vert="horz" wrap="none" lIns="91440" tIns="45720" rIns="91440" bIns="45720" anchor="b" anchorCtr="0">
            <a:sp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stStyle>
          <a:p>
            <a:pPr algn="ctr"/>
            <a:r>
              <a:rPr lang="en-US" sz="5400" b="1"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Who Can We Write To?</a:t>
            </a:r>
            <a:endParaRPr lang="en-US" sz="5400" b="1"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026" name="Picture 2" descr="C:\Users\Rachael\AppData\Local\Microsoft\Windows\Temporary Internet Files\Content.IE5\FLPE90K2\MP90044646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4842" y="4412344"/>
            <a:ext cx="2027162" cy="16420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Rachael\AppData\Local\Microsoft\Windows\Temporary Internet Files\Content.IE5\9ABN6JJP\MP900262696[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667"/>
          <a:stretch/>
        </p:blipFill>
        <p:spPr bwMode="auto">
          <a:xfrm>
            <a:off x="141268" y="4412344"/>
            <a:ext cx="2061649" cy="164200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Rachael\AppData\Local\Microsoft\Windows\Temporary Internet Files\Content.IE5\TRKOWEDO\MP900408982[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5767" y="4075336"/>
            <a:ext cx="1996122" cy="1996122"/>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Rachael\AppData\Local\Microsoft\Windows\Temporary Internet Files\Content.IE5\TRKOWEDO\MC910217272[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36604" y="4161537"/>
            <a:ext cx="1402690" cy="1892808"/>
          </a:xfrm>
          <a:prstGeom prst="rect">
            <a:avLst/>
          </a:prstGeom>
          <a:noFill/>
          <a:extLst>
            <a:ext uri="{909E8E84-426E-40DD-AFC4-6F175D3DCCD1}">
              <a14:hiddenFill xmlns:a14="http://schemas.microsoft.com/office/drawing/2010/main">
                <a:solidFill>
                  <a:srgbClr val="FFFFFF"/>
                </a:solidFill>
              </a14:hiddenFill>
            </a:ext>
          </a:extLst>
        </p:spPr>
      </p:pic>
      <p:sp>
        <p:nvSpPr>
          <p:cNvPr id="8" name="Action Button: Custom 7">
            <a:hlinkClick r:id="" action="ppaction://noaction" highlightClick="1"/>
          </p:cNvPr>
          <p:cNvSpPr/>
          <p:nvPr/>
        </p:nvSpPr>
        <p:spPr>
          <a:xfrm>
            <a:off x="2494643" y="2618153"/>
            <a:ext cx="2021114" cy="890742"/>
          </a:xfrm>
          <a:prstGeom prst="actionButtonBlank">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Family</a:t>
            </a:r>
            <a:endParaRPr lang="en-US" dirty="0"/>
          </a:p>
        </p:txBody>
      </p:sp>
      <p:sp>
        <p:nvSpPr>
          <p:cNvPr id="20" name="Action Button: Custom 19">
            <a:hlinkClick r:id="" action="ppaction://noaction" highlightClick="1"/>
          </p:cNvPr>
          <p:cNvSpPr/>
          <p:nvPr/>
        </p:nvSpPr>
        <p:spPr>
          <a:xfrm>
            <a:off x="381000" y="2589124"/>
            <a:ext cx="1781382" cy="890742"/>
          </a:xfrm>
          <a:prstGeom prst="actionButtonBlank">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Friends</a:t>
            </a:r>
            <a:endParaRPr lang="en-US" dirty="0"/>
          </a:p>
        </p:txBody>
      </p:sp>
      <p:sp>
        <p:nvSpPr>
          <p:cNvPr id="21" name="Action Button: Custom 20">
            <a:hlinkClick r:id="" action="ppaction://noaction" highlightClick="1"/>
          </p:cNvPr>
          <p:cNvSpPr/>
          <p:nvPr/>
        </p:nvSpPr>
        <p:spPr>
          <a:xfrm>
            <a:off x="4704447" y="2618153"/>
            <a:ext cx="2021114" cy="890742"/>
          </a:xfrm>
          <a:prstGeom prst="actionButtonBlank">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Pen Pal</a:t>
            </a:r>
            <a:endParaRPr lang="en-US" dirty="0"/>
          </a:p>
        </p:txBody>
      </p:sp>
      <p:sp>
        <p:nvSpPr>
          <p:cNvPr id="22" name="Action Button: Custom 21">
            <a:hlinkClick r:id="" action="ppaction://noaction" highlightClick="1"/>
          </p:cNvPr>
          <p:cNvSpPr/>
          <p:nvPr/>
        </p:nvSpPr>
        <p:spPr>
          <a:xfrm>
            <a:off x="6927392" y="2618153"/>
            <a:ext cx="1711902" cy="890742"/>
          </a:xfrm>
          <a:prstGeom prst="actionButtonBlank">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Author</a:t>
            </a:r>
            <a:endParaRPr lang="en-US" dirty="0"/>
          </a:p>
        </p:txBody>
      </p:sp>
      <p:sp>
        <p:nvSpPr>
          <p:cNvPr id="23" name="Action Button: Back or Previous 22">
            <a:hlinkClick r:id="rId6" action="ppaction://hlinksldjump" highlightClick="1"/>
          </p:cNvPr>
          <p:cNvSpPr/>
          <p:nvPr/>
        </p:nvSpPr>
        <p:spPr>
          <a:xfrm>
            <a:off x="-38100" y="3508895"/>
            <a:ext cx="838200" cy="87079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ction Button: Forward or Next 23">
            <a:hlinkClick r:id="rId7" action="ppaction://hlinksldjump" highlightClick="1"/>
          </p:cNvPr>
          <p:cNvSpPr/>
          <p:nvPr/>
        </p:nvSpPr>
        <p:spPr>
          <a:xfrm>
            <a:off x="8220194" y="3508895"/>
            <a:ext cx="838200" cy="8084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ction Button: Home 24">
            <a:hlinkClick r:id="" action="ppaction://hlinkshowjump?jump=firstslide" highlightClick="1"/>
          </p:cNvPr>
          <p:cNvSpPr/>
          <p:nvPr/>
        </p:nvSpPr>
        <p:spPr>
          <a:xfrm>
            <a:off x="101354" y="6194773"/>
            <a:ext cx="685800" cy="630837"/>
          </a:xfrm>
          <a:prstGeom prst="actionButtonHom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53245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30"/>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030"/>
                  </p:tgtEl>
                </p:cond>
              </p:nextCondLst>
            </p:seq>
            <p:seq concurrent="1" nextAc="seek">
              <p:cTn id="9" restart="whenNotActive" fill="hold" evtFilter="cancelBubble" nodeType="interactiveSeq">
                <p:stCondLst>
                  <p:cond evt="onClick" delay="0">
                    <p:tgtEl>
                      <p:spTgt spid="1026"/>
                    </p:tgtEl>
                  </p:cond>
                </p:stCondLst>
                <p:endSync evt="end" delay="0">
                  <p:rtn val="all"/>
                </p:endSync>
                <p:childTnLst>
                  <p:par>
                    <p:cTn id="10" fill="hold">
                      <p:stCondLst>
                        <p:cond delay="0"/>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026"/>
                  </p:tgtEl>
                </p:cond>
              </p:nextCondLst>
            </p:seq>
            <p:seq concurrent="1" nextAc="seek">
              <p:cTn id="16" restart="whenNotActive" fill="hold" evtFilter="cancelBubble" nodeType="interactiveSeq">
                <p:stCondLst>
                  <p:cond evt="onClick" delay="0">
                    <p:tgtEl>
                      <p:spTgt spid="1031"/>
                    </p:tgtEl>
                  </p:cond>
                </p:stCondLst>
                <p:endSync evt="end" delay="0">
                  <p:rtn val="all"/>
                </p:endSync>
                <p:childTnLst>
                  <p:par>
                    <p:cTn id="17" fill="hold">
                      <p:stCondLst>
                        <p:cond delay="0"/>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031"/>
                  </p:tgtEl>
                </p:cond>
              </p:nextCondLst>
            </p:seq>
            <p:seq concurrent="1" nextAc="seek">
              <p:cTn id="23" restart="whenNotActive" fill="hold" evtFilter="cancelBubble" nodeType="interactiveSeq">
                <p:stCondLst>
                  <p:cond evt="onClick" delay="0">
                    <p:tgtEl>
                      <p:spTgt spid="1033"/>
                    </p:tgtEl>
                  </p:cond>
                </p:stCondLst>
                <p:endSync evt="end" delay="0">
                  <p:rtn val="all"/>
                </p:endSync>
                <p:childTnLst>
                  <p:par>
                    <p:cTn id="24" fill="hold">
                      <p:stCondLst>
                        <p:cond delay="0"/>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ppt_x"/>
                                          </p:val>
                                        </p:tav>
                                        <p:tav tm="100000">
                                          <p:val>
                                            <p:strVal val="#ppt_x"/>
                                          </p:val>
                                        </p:tav>
                                      </p:tavLst>
                                    </p:anim>
                                    <p:anim calcmode="lin" valueType="num">
                                      <p:cBhvr additive="base">
                                        <p:cTn id="2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033"/>
                  </p:tgtEl>
                </p:cond>
              </p:nextCondLst>
            </p:seq>
          </p:childTnLst>
        </p:cTn>
      </p:par>
    </p:tnLst>
    <p:bldLst>
      <p:bldP spid="8" grpId="0" animBg="1"/>
      <p:bldP spid="20" grpId="0" animBg="1"/>
      <p:bldP spid="21"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524000"/>
            <a:ext cx="7543800" cy="914400"/>
          </a:xfrm>
        </p:spPr>
        <p:txBody>
          <a:bodyPr/>
          <a:lstStyle/>
          <a:p>
            <a:pPr marL="0" indent="0">
              <a:buNone/>
            </a:pPr>
            <a:r>
              <a:rPr lang="en-US" dirty="0" smtClean="0"/>
              <a:t>You will all be writing a friendly letter to a pen pal!</a:t>
            </a:r>
          </a:p>
          <a:p>
            <a:pPr marL="0" indent="0">
              <a:buNone/>
            </a:pPr>
            <a:endParaRPr lang="en-US" dirty="0"/>
          </a:p>
        </p:txBody>
      </p:sp>
      <p:sp>
        <p:nvSpPr>
          <p:cNvPr id="5" name="Title 4"/>
          <p:cNvSpPr txBox="1">
            <a:spLocks/>
          </p:cNvSpPr>
          <p:nvPr/>
        </p:nvSpPr>
        <p:spPr>
          <a:xfrm>
            <a:off x="3108495" y="448270"/>
            <a:ext cx="2927020" cy="923330"/>
          </a:xfrm>
          <a:prstGeom prst="rect">
            <a:avLst/>
          </a:prstGeom>
          <a:noFill/>
          <a:ln w="6350" cap="rnd">
            <a:noFill/>
          </a:ln>
        </p:spPr>
        <p:txBody>
          <a:bodyPr vert="horz" wrap="none" lIns="91440" tIns="45720" rIns="91440" bIns="45720" anchor="b" anchorCtr="0">
            <a:sp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stStyle>
          <a:p>
            <a:pPr algn="ctr"/>
            <a:r>
              <a:rPr lang="en-US" sz="5400" b="1"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Pen Pals</a:t>
            </a:r>
            <a:endParaRPr lang="en-US" sz="5400" b="1"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2050" name="Picture 2" descr="C:\Users\Rachael\AppData\Local\Microsoft\Windows\Temporary Internet Files\Content.IE5\TRKOWEDO\MC900441498[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495" y="1981200"/>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919186" y="2612571"/>
            <a:ext cx="5487666" cy="707886"/>
          </a:xfrm>
          <a:prstGeom prst="rect">
            <a:avLst/>
          </a:prstGeom>
          <a:noFill/>
        </p:spPr>
        <p:txBody>
          <a:bodyPr wrap="square" rtlCol="0">
            <a:spAutoFit/>
          </a:bodyPr>
          <a:lstStyle/>
          <a:p>
            <a:r>
              <a:rPr lang="en-US" sz="4000" dirty="0" smtClean="0">
                <a:solidFill>
                  <a:schemeClr val="bg1"/>
                </a:solidFill>
              </a:rPr>
              <a:t>What is a pen pal?</a:t>
            </a:r>
            <a:endParaRPr lang="en-US" dirty="0">
              <a:solidFill>
                <a:schemeClr val="bg1"/>
              </a:solidFill>
            </a:endParaRPr>
          </a:p>
        </p:txBody>
      </p:sp>
      <p:sp>
        <p:nvSpPr>
          <p:cNvPr id="8" name="TextBox 7"/>
          <p:cNvSpPr txBox="1"/>
          <p:nvPr/>
        </p:nvSpPr>
        <p:spPr>
          <a:xfrm>
            <a:off x="381000" y="4040050"/>
            <a:ext cx="8534400" cy="830997"/>
          </a:xfrm>
          <a:prstGeom prst="rect">
            <a:avLst/>
          </a:prstGeom>
          <a:noFill/>
        </p:spPr>
        <p:txBody>
          <a:bodyPr wrap="square" rtlCol="0">
            <a:spAutoFit/>
          </a:bodyPr>
          <a:lstStyle/>
          <a:p>
            <a:r>
              <a:rPr lang="en-US" sz="2400" b="1" dirty="0" smtClean="0">
                <a:solidFill>
                  <a:schemeClr val="accent2"/>
                </a:solidFill>
              </a:rPr>
              <a:t>A pen pal is a person that you write letters back and forth to. You will be writing to students in Ms. Smith’s ESL class. </a:t>
            </a:r>
            <a:endParaRPr lang="en-US" sz="2400" b="1" dirty="0">
              <a:solidFill>
                <a:schemeClr val="accent2"/>
              </a:solidFill>
            </a:endParaRPr>
          </a:p>
        </p:txBody>
      </p:sp>
      <p:sp>
        <p:nvSpPr>
          <p:cNvPr id="9" name="TextBox 8"/>
          <p:cNvSpPr txBox="1"/>
          <p:nvPr/>
        </p:nvSpPr>
        <p:spPr>
          <a:xfrm>
            <a:off x="1193531" y="5152013"/>
            <a:ext cx="6756948" cy="461665"/>
          </a:xfrm>
          <a:prstGeom prst="rect">
            <a:avLst/>
          </a:prstGeom>
          <a:noFill/>
        </p:spPr>
        <p:txBody>
          <a:bodyPr wrap="square" rtlCol="0">
            <a:spAutoFit/>
          </a:bodyPr>
          <a:lstStyle/>
          <a:p>
            <a:r>
              <a:rPr lang="en-US" sz="2400" dirty="0" smtClean="0"/>
              <a:t>First, you need to practice writing a friendly letter!</a:t>
            </a:r>
            <a:endParaRPr lang="en-US" dirty="0"/>
          </a:p>
        </p:txBody>
      </p:sp>
      <p:pic>
        <p:nvPicPr>
          <p:cNvPr id="11" name="penpal.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1000" y="364813"/>
            <a:ext cx="609600" cy="609600"/>
          </a:xfrm>
          <a:prstGeom prst="rect">
            <a:avLst/>
          </a:prstGeom>
        </p:spPr>
      </p:pic>
      <p:sp>
        <p:nvSpPr>
          <p:cNvPr id="13" name="Action Button: Home 12">
            <a:hlinkClick r:id="" action="ppaction://hlinkshowjump?jump=firstslide" highlightClick="1"/>
          </p:cNvPr>
          <p:cNvSpPr/>
          <p:nvPr/>
        </p:nvSpPr>
        <p:spPr>
          <a:xfrm>
            <a:off x="279400" y="6074666"/>
            <a:ext cx="685800" cy="630837"/>
          </a:xfrm>
          <a:prstGeom prst="actionButtonHom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ction Button: Back or Previous 13">
            <a:hlinkClick r:id="rId6" action="ppaction://hlinksldjump" highlightClick="1"/>
          </p:cNvPr>
          <p:cNvSpPr/>
          <p:nvPr/>
        </p:nvSpPr>
        <p:spPr>
          <a:xfrm>
            <a:off x="127000" y="2968170"/>
            <a:ext cx="838200" cy="99060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tion Button: Forward or Next 14">
            <a:hlinkClick r:id="rId7" action="ppaction://hlinksldjump" highlightClick="1"/>
          </p:cNvPr>
          <p:cNvSpPr/>
          <p:nvPr/>
        </p:nvSpPr>
        <p:spPr>
          <a:xfrm>
            <a:off x="8077200" y="2966514"/>
            <a:ext cx="838200" cy="9906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32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4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Custom 5">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F3A447"/>
      </a:hlink>
      <a:folHlink>
        <a:srgbClr val="F3A447"/>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1724</TotalTime>
  <Words>779</Words>
  <Application>Microsoft Office PowerPoint</Application>
  <PresentationFormat>On-screen Show (4:3)</PresentationFormat>
  <Paragraphs>122</Paragraphs>
  <Slides>15</Slides>
  <Notes>3</Notes>
  <HiddenSlides>1</HiddenSlides>
  <MMClips>2</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Paper</vt:lpstr>
      <vt:lpstr>PowerPoint Presentation</vt:lpstr>
      <vt:lpstr>PowerPoint Presentation</vt:lpstr>
      <vt:lpstr>PowerPoint Presentation</vt:lpstr>
      <vt:lpstr>PowerPoint Presentation</vt:lpstr>
      <vt:lpstr>PowerPoint Presentation</vt:lpstr>
      <vt:lpstr>PowerPoint Presentation</vt:lpstr>
      <vt:lpstr>Signature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Rachael</dc:creator>
  <cp:lastModifiedBy>SUNY Cortland</cp:lastModifiedBy>
  <cp:revision>59</cp:revision>
  <dcterms:created xsi:type="dcterms:W3CDTF">2012-11-04T00:20:57Z</dcterms:created>
  <dcterms:modified xsi:type="dcterms:W3CDTF">2012-11-06T21:23:14Z</dcterms:modified>
</cp:coreProperties>
</file>